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7"/>
  </p:notesMasterIdLst>
  <p:handoutMasterIdLst>
    <p:handoutMasterId r:id="rId58"/>
  </p:handoutMasterIdLst>
  <p:sldIdLst>
    <p:sldId id="256" r:id="rId2"/>
    <p:sldId id="257" r:id="rId3"/>
    <p:sldId id="258" r:id="rId4"/>
    <p:sldId id="259" r:id="rId5"/>
    <p:sldId id="260" r:id="rId6"/>
    <p:sldId id="262" r:id="rId7"/>
    <p:sldId id="263" r:id="rId8"/>
    <p:sldId id="264" r:id="rId9"/>
    <p:sldId id="265" r:id="rId10"/>
    <p:sldId id="266" r:id="rId11"/>
    <p:sldId id="269" r:id="rId12"/>
    <p:sldId id="267" r:id="rId13"/>
    <p:sldId id="268" r:id="rId14"/>
    <p:sldId id="291" r:id="rId15"/>
    <p:sldId id="294" r:id="rId16"/>
    <p:sldId id="292" r:id="rId17"/>
    <p:sldId id="296" r:id="rId18"/>
    <p:sldId id="297" r:id="rId19"/>
    <p:sldId id="293" r:id="rId20"/>
    <p:sldId id="271" r:id="rId21"/>
    <p:sldId id="272" r:id="rId22"/>
    <p:sldId id="273" r:id="rId23"/>
    <p:sldId id="274" r:id="rId24"/>
    <p:sldId id="275" r:id="rId25"/>
    <p:sldId id="276" r:id="rId26"/>
    <p:sldId id="277" r:id="rId27"/>
    <p:sldId id="279" r:id="rId28"/>
    <p:sldId id="280" r:id="rId29"/>
    <p:sldId id="281" r:id="rId30"/>
    <p:sldId id="282" r:id="rId31"/>
    <p:sldId id="283" r:id="rId32"/>
    <p:sldId id="284" r:id="rId33"/>
    <p:sldId id="285" r:id="rId34"/>
    <p:sldId id="278" r:id="rId35"/>
    <p:sldId id="295" r:id="rId36"/>
    <p:sldId id="290" r:id="rId37"/>
    <p:sldId id="299" r:id="rId38"/>
    <p:sldId id="300" r:id="rId39"/>
    <p:sldId id="301" r:id="rId40"/>
    <p:sldId id="302" r:id="rId41"/>
    <p:sldId id="303" r:id="rId42"/>
    <p:sldId id="304" r:id="rId43"/>
    <p:sldId id="298" r:id="rId44"/>
    <p:sldId id="305" r:id="rId45"/>
    <p:sldId id="306" r:id="rId46"/>
    <p:sldId id="307" r:id="rId47"/>
    <p:sldId id="308" r:id="rId48"/>
    <p:sldId id="309" r:id="rId49"/>
    <p:sldId id="311" r:id="rId50"/>
    <p:sldId id="312" r:id="rId51"/>
    <p:sldId id="313" r:id="rId52"/>
    <p:sldId id="310" r:id="rId53"/>
    <p:sldId id="289" r:id="rId54"/>
    <p:sldId id="314" r:id="rId55"/>
    <p:sldId id="315" r:id="rId56"/>
  </p:sldIdLst>
  <p:sldSz cx="9144000" cy="6858000" type="screen4x3"/>
  <p:notesSz cx="6858000" cy="9144000"/>
  <p:defaultTextStyle>
    <a:defPPr>
      <a:defRPr lang="zh-TW"/>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0" d="100"/>
          <a:sy n="80" d="100"/>
        </p:scale>
        <p:origin x="-1272"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interSettings" Target="printerSettings/printerSettings1.bin"/><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6550FBF-F608-E24C-9355-3DFC29C7B8F7}" type="datetimeFigureOut">
              <a:rPr kumimoji="1" lang="zh-TW" altLang="en-US" smtClean="0"/>
              <a:t>11/20/14</a:t>
            </a:fld>
            <a:endParaRPr kumimoji="1" lang="zh-TW" altLang="en-US"/>
          </a:p>
        </p:txBody>
      </p:sp>
      <p:sp>
        <p:nvSpPr>
          <p:cNvPr id="4" name="頁尾版面配置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TW" altLang="en-US"/>
          </a:p>
        </p:txBody>
      </p:sp>
      <p:sp>
        <p:nvSpPr>
          <p:cNvPr id="5" name="投影片編號版面配置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E173ADE-E511-044F-B9F4-850F8B3842B0}" type="slidenum">
              <a:rPr kumimoji="1" lang="zh-TW" altLang="en-US" smtClean="0"/>
              <a:t>‹#›</a:t>
            </a:fld>
            <a:endParaRPr kumimoji="1" lang="zh-TW" altLang="en-US"/>
          </a:p>
        </p:txBody>
      </p:sp>
    </p:spTree>
    <p:extLst>
      <p:ext uri="{BB962C8B-B14F-4D97-AF65-F5344CB8AC3E}">
        <p14:creationId xmlns:p14="http://schemas.microsoft.com/office/powerpoint/2010/main" val="784751866"/>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4CBF526-2CC2-F246-B7BF-6004844E5830}" type="datetimeFigureOut">
              <a:rPr kumimoji="1" lang="zh-TW" altLang="en-US" smtClean="0"/>
              <a:t>11/20/14</a:t>
            </a:fld>
            <a:endParaRPr kumimoji="1" lang="zh-TW" altLang="en-US"/>
          </a:p>
        </p:txBody>
      </p:sp>
      <p:sp>
        <p:nvSpPr>
          <p:cNvPr id="4" name="投影片影像版面配置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FE94ABB-F093-A843-9FF9-1EDFF5B9106D}" type="slidenum">
              <a:rPr kumimoji="1" lang="zh-TW" altLang="en-US" smtClean="0"/>
              <a:t>‹#›</a:t>
            </a:fld>
            <a:endParaRPr kumimoji="1" lang="zh-TW" altLang="en-US"/>
          </a:p>
        </p:txBody>
      </p:sp>
    </p:spTree>
    <p:extLst>
      <p:ext uri="{BB962C8B-B14F-4D97-AF65-F5344CB8AC3E}">
        <p14:creationId xmlns:p14="http://schemas.microsoft.com/office/powerpoint/2010/main" val="810565115"/>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685800" y="2130425"/>
            <a:ext cx="7772400" cy="1470025"/>
          </a:xfrm>
        </p:spPr>
        <p:txBody>
          <a:bodyPr/>
          <a:lstStyle/>
          <a:p>
            <a:r>
              <a:rPr kumimoji="1" lang="zh-TW" altLang="en-US" smtClean="0"/>
              <a:t>按一下以編輯母片標題樣式</a:t>
            </a:r>
            <a:endParaRPr kumimoji="1" lang="zh-TW" altLang="en-US"/>
          </a:p>
        </p:txBody>
      </p:sp>
      <p:sp>
        <p:nvSpPr>
          <p:cNvPr id="3" name="子標題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TW" altLang="en-US" smtClean="0"/>
              <a:t>按一下以編輯母片子標題樣式</a:t>
            </a:r>
            <a:endParaRPr kumimoji="1" lang="zh-TW" altLang="en-US"/>
          </a:p>
        </p:txBody>
      </p:sp>
      <p:sp>
        <p:nvSpPr>
          <p:cNvPr id="4" name="日期版面配置區 3"/>
          <p:cNvSpPr>
            <a:spLocks noGrp="1"/>
          </p:cNvSpPr>
          <p:nvPr>
            <p:ph type="dt" sz="half" idx="10"/>
          </p:nvPr>
        </p:nvSpPr>
        <p:spPr/>
        <p:txBody>
          <a:bodyPr/>
          <a:lstStyle/>
          <a:p>
            <a:fld id="{FFF0F464-B45C-1143-8388-31AA8ADA598C}" type="datetime1">
              <a:rPr kumimoji="1" lang="en-US" altLang="zh-TW" smtClean="0"/>
              <a:t>11/20/14</a:t>
            </a:fld>
            <a:endParaRPr kumimoji="1" lang="zh-TW" altLang="en-US"/>
          </a:p>
        </p:txBody>
      </p:sp>
      <p:sp>
        <p:nvSpPr>
          <p:cNvPr id="5" name="頁尾版面配置區 4"/>
          <p:cNvSpPr>
            <a:spLocks noGrp="1"/>
          </p:cNvSpPr>
          <p:nvPr>
            <p:ph type="ftr" sz="quarter" idx="11"/>
          </p:nvPr>
        </p:nvSpPr>
        <p:spPr/>
        <p:txBody>
          <a:bodyPr/>
          <a:lstStyle/>
          <a:p>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515028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smtClean="0"/>
              <a:t>按一下以編輯母片標題樣式</a:t>
            </a:r>
            <a:endParaRPr kumimoji="1" lang="zh-TW" altLang="en-US"/>
          </a:p>
        </p:txBody>
      </p:sp>
      <p:sp>
        <p:nvSpPr>
          <p:cNvPr id="3" name="直排文字版面配置區 2"/>
          <p:cNvSpPr>
            <a:spLocks noGrp="1"/>
          </p:cNvSpPr>
          <p:nvPr>
            <p:ph type="body" orient="vert" idx="1"/>
          </p:nvPr>
        </p:nvSpPr>
        <p:spPr/>
        <p:txBody>
          <a:bodyPr vert="eaVert"/>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4" name="日期版面配置區 3"/>
          <p:cNvSpPr>
            <a:spLocks noGrp="1"/>
          </p:cNvSpPr>
          <p:nvPr>
            <p:ph type="dt" sz="half" idx="10"/>
          </p:nvPr>
        </p:nvSpPr>
        <p:spPr/>
        <p:txBody>
          <a:bodyPr/>
          <a:lstStyle/>
          <a:p>
            <a:fld id="{A7762B10-9DB2-6C4A-8FB8-5B309C18891B}" type="datetime1">
              <a:rPr kumimoji="1" lang="en-US" altLang="zh-TW" smtClean="0"/>
              <a:t>11/20/14</a:t>
            </a:fld>
            <a:endParaRPr kumimoji="1" lang="zh-TW" altLang="en-US"/>
          </a:p>
        </p:txBody>
      </p:sp>
      <p:sp>
        <p:nvSpPr>
          <p:cNvPr id="5" name="頁尾版面配置區 4"/>
          <p:cNvSpPr>
            <a:spLocks noGrp="1"/>
          </p:cNvSpPr>
          <p:nvPr>
            <p:ph type="ftr" sz="quarter" idx="11"/>
          </p:nvPr>
        </p:nvSpPr>
        <p:spPr/>
        <p:txBody>
          <a:bodyPr/>
          <a:lstStyle/>
          <a:p>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2636504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垂直標題 1"/>
          <p:cNvSpPr>
            <a:spLocks noGrp="1"/>
          </p:cNvSpPr>
          <p:nvPr>
            <p:ph type="title" orient="vert"/>
          </p:nvPr>
        </p:nvSpPr>
        <p:spPr>
          <a:xfrm>
            <a:off x="6629400" y="274638"/>
            <a:ext cx="2057400" cy="5851525"/>
          </a:xfrm>
        </p:spPr>
        <p:txBody>
          <a:bodyPr vert="eaVert"/>
          <a:lstStyle/>
          <a:p>
            <a:r>
              <a:rPr kumimoji="1" lang="zh-TW" altLang="en-US" smtClean="0"/>
              <a:t>按一下以編輯母片標題樣式</a:t>
            </a:r>
            <a:endParaRPr kumimoji="1" lang="zh-TW" altLang="en-US"/>
          </a:p>
        </p:txBody>
      </p:sp>
      <p:sp>
        <p:nvSpPr>
          <p:cNvPr id="3" name="直排文字版面配置區 2"/>
          <p:cNvSpPr>
            <a:spLocks noGrp="1"/>
          </p:cNvSpPr>
          <p:nvPr>
            <p:ph type="body" orient="vert" idx="1"/>
          </p:nvPr>
        </p:nvSpPr>
        <p:spPr>
          <a:xfrm>
            <a:off x="457200" y="274638"/>
            <a:ext cx="6019800" cy="5851525"/>
          </a:xfrm>
        </p:spPr>
        <p:txBody>
          <a:bodyPr vert="eaVert"/>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4" name="日期版面配置區 3"/>
          <p:cNvSpPr>
            <a:spLocks noGrp="1"/>
          </p:cNvSpPr>
          <p:nvPr>
            <p:ph type="dt" sz="half" idx="10"/>
          </p:nvPr>
        </p:nvSpPr>
        <p:spPr/>
        <p:txBody>
          <a:bodyPr/>
          <a:lstStyle/>
          <a:p>
            <a:fld id="{7E4D9768-D313-134E-84CC-B1AFDDECCF3B}" type="datetime1">
              <a:rPr kumimoji="1" lang="en-US" altLang="zh-TW" smtClean="0"/>
              <a:t>11/20/14</a:t>
            </a:fld>
            <a:endParaRPr kumimoji="1" lang="zh-TW" altLang="en-US"/>
          </a:p>
        </p:txBody>
      </p:sp>
      <p:sp>
        <p:nvSpPr>
          <p:cNvPr id="5" name="頁尾版面配置區 4"/>
          <p:cNvSpPr>
            <a:spLocks noGrp="1"/>
          </p:cNvSpPr>
          <p:nvPr>
            <p:ph type="ftr" sz="quarter" idx="11"/>
          </p:nvPr>
        </p:nvSpPr>
        <p:spPr/>
        <p:txBody>
          <a:bodyPr/>
          <a:lstStyle/>
          <a:p>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486971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smtClean="0"/>
              <a:t>按一下以編輯母片標題樣式</a:t>
            </a:r>
            <a:endParaRPr kumimoji="1" lang="zh-TW" altLang="en-US"/>
          </a:p>
        </p:txBody>
      </p:sp>
      <p:sp>
        <p:nvSpPr>
          <p:cNvPr id="3" name="內容版面配置區 2"/>
          <p:cNvSpPr>
            <a:spLocks noGrp="1"/>
          </p:cNvSpPr>
          <p:nvPr>
            <p:ph idx="1"/>
          </p:nvPr>
        </p:nvSpPr>
        <p:spPr/>
        <p:txBody>
          <a:bodyPr/>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頁尾版面配置區 4"/>
          <p:cNvSpPr>
            <a:spLocks noGrp="1"/>
          </p:cNvSpPr>
          <p:nvPr>
            <p:ph type="ftr" sz="quarter" idx="11"/>
          </p:nvPr>
        </p:nvSpPr>
        <p:spPr/>
        <p:txBody>
          <a:bodyPr/>
          <a:lstStyle/>
          <a:p>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34398144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頭">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0"/>
            <a:ext cx="7772400" cy="1362075"/>
          </a:xfrm>
        </p:spPr>
        <p:txBody>
          <a:bodyPr anchor="t"/>
          <a:lstStyle>
            <a:lvl1pPr algn="l">
              <a:defRPr sz="4000" b="1" cap="all"/>
            </a:lvl1pPr>
          </a:lstStyle>
          <a:p>
            <a:r>
              <a:rPr kumimoji="1" lang="zh-TW" altLang="en-US" smtClean="0"/>
              <a:t>按一下以編輯母片標題樣式</a:t>
            </a:r>
            <a:endParaRPr kumimoji="1" lang="zh-TW" altLang="en-US"/>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TW" altLang="en-US" smtClean="0"/>
              <a:t>按一下以編輯母片文字樣式</a:t>
            </a:r>
          </a:p>
        </p:txBody>
      </p:sp>
      <p:sp>
        <p:nvSpPr>
          <p:cNvPr id="4" name="日期版面配置區 3"/>
          <p:cNvSpPr>
            <a:spLocks noGrp="1"/>
          </p:cNvSpPr>
          <p:nvPr>
            <p:ph type="dt" sz="half" idx="10"/>
          </p:nvPr>
        </p:nvSpPr>
        <p:spPr/>
        <p:txBody>
          <a:bodyPr/>
          <a:lstStyle/>
          <a:p>
            <a:fld id="{EADC7643-11E8-C143-9683-3D9ECB55E9A8}" type="datetime1">
              <a:rPr kumimoji="1" lang="en-US" altLang="zh-TW" smtClean="0"/>
              <a:t>11/20/14</a:t>
            </a:fld>
            <a:endParaRPr kumimoji="1" lang="zh-TW" altLang="en-US"/>
          </a:p>
        </p:txBody>
      </p:sp>
      <p:sp>
        <p:nvSpPr>
          <p:cNvPr id="5" name="頁尾版面配置區 4"/>
          <p:cNvSpPr>
            <a:spLocks noGrp="1"/>
          </p:cNvSpPr>
          <p:nvPr>
            <p:ph type="ftr" sz="quarter" idx="11"/>
          </p:nvPr>
        </p:nvSpPr>
        <p:spPr/>
        <p:txBody>
          <a:bodyPr/>
          <a:lstStyle/>
          <a:p>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1899443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smtClean="0"/>
              <a:t>按一下以編輯母片標題樣式</a:t>
            </a:r>
            <a:endParaRPr kumimoji="1" lang="zh-TW" altLang="en-US"/>
          </a:p>
        </p:txBody>
      </p:sp>
      <p:sp>
        <p:nvSpPr>
          <p:cNvPr id="3" name="內容版面配置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4" name="內容版面配置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5" name="日期版面配置區 4"/>
          <p:cNvSpPr>
            <a:spLocks noGrp="1"/>
          </p:cNvSpPr>
          <p:nvPr>
            <p:ph type="dt" sz="half" idx="10"/>
          </p:nvPr>
        </p:nvSpPr>
        <p:spPr/>
        <p:txBody>
          <a:bodyPr/>
          <a:lstStyle/>
          <a:p>
            <a:fld id="{FDFA1398-DEEA-6F41-9E81-2A300660E223}" type="datetime1">
              <a:rPr kumimoji="1" lang="en-US" altLang="zh-TW" smtClean="0"/>
              <a:t>11/20/14</a:t>
            </a:fld>
            <a:endParaRPr kumimoji="1" lang="zh-TW" altLang="en-US"/>
          </a:p>
        </p:txBody>
      </p:sp>
      <p:sp>
        <p:nvSpPr>
          <p:cNvPr id="6" name="頁尾版面配置區 5"/>
          <p:cNvSpPr>
            <a:spLocks noGrp="1"/>
          </p:cNvSpPr>
          <p:nvPr>
            <p:ph type="ftr" sz="quarter" idx="11"/>
          </p:nvPr>
        </p:nvSpPr>
        <p:spPr/>
        <p:txBody>
          <a:bodyPr/>
          <a:lstStyle/>
          <a:p>
            <a:endParaRPr kumimoji="1" lang="zh-TW" altLang="en-US"/>
          </a:p>
        </p:txBody>
      </p:sp>
      <p:sp>
        <p:nvSpPr>
          <p:cNvPr id="7" name="投影片編號版面配置區 6"/>
          <p:cNvSpPr>
            <a:spLocks noGrp="1"/>
          </p:cNvSpPr>
          <p:nvPr>
            <p:ph type="sldNum" sz="quarter" idx="12"/>
          </p:nvPr>
        </p:nvSpPr>
        <p:spPr/>
        <p:txBody>
          <a:body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1093378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lvl1pPr>
          </a:lstStyle>
          <a:p>
            <a:r>
              <a:rPr kumimoji="1" lang="zh-TW" altLang="en-US" smtClean="0"/>
              <a:t>按一下以編輯母片標題樣式</a:t>
            </a:r>
            <a:endParaRPr kumimoji="1" lang="zh-TW" altLang="en-US"/>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smtClean="0"/>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5" name="文字版面配置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TW" altLang="en-US" smtClean="0"/>
              <a:t>按一下以編輯母片文字樣式</a:t>
            </a:r>
          </a:p>
        </p:txBody>
      </p:sp>
      <p:sp>
        <p:nvSpPr>
          <p:cNvPr id="6" name="內容版面配置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7" name="日期版面配置區 6"/>
          <p:cNvSpPr>
            <a:spLocks noGrp="1"/>
          </p:cNvSpPr>
          <p:nvPr>
            <p:ph type="dt" sz="half" idx="10"/>
          </p:nvPr>
        </p:nvSpPr>
        <p:spPr/>
        <p:txBody>
          <a:bodyPr/>
          <a:lstStyle/>
          <a:p>
            <a:fld id="{9E864CA7-D744-F34B-A5A0-285D7E650614}" type="datetime1">
              <a:rPr kumimoji="1" lang="en-US" altLang="zh-TW" smtClean="0"/>
              <a:t>11/20/14</a:t>
            </a:fld>
            <a:endParaRPr kumimoji="1" lang="zh-TW" altLang="en-US"/>
          </a:p>
        </p:txBody>
      </p:sp>
      <p:sp>
        <p:nvSpPr>
          <p:cNvPr id="8" name="頁尾版面配置區 7"/>
          <p:cNvSpPr>
            <a:spLocks noGrp="1"/>
          </p:cNvSpPr>
          <p:nvPr>
            <p:ph type="ftr" sz="quarter" idx="11"/>
          </p:nvPr>
        </p:nvSpPr>
        <p:spPr/>
        <p:txBody>
          <a:bodyPr/>
          <a:lstStyle/>
          <a:p>
            <a:endParaRPr kumimoji="1" lang="zh-TW" altLang="en-US"/>
          </a:p>
        </p:txBody>
      </p:sp>
      <p:sp>
        <p:nvSpPr>
          <p:cNvPr id="9" name="投影片編號版面配置區 8"/>
          <p:cNvSpPr>
            <a:spLocks noGrp="1"/>
          </p:cNvSpPr>
          <p:nvPr>
            <p:ph type="sldNum" sz="quarter" idx="12"/>
          </p:nvPr>
        </p:nvSpPr>
        <p:spPr/>
        <p:txBody>
          <a:body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3788732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zh-TW" altLang="en-US" smtClean="0"/>
              <a:t>按一下以編輯母片標題樣式</a:t>
            </a:r>
            <a:endParaRPr kumimoji="1" lang="zh-TW" altLang="en-US"/>
          </a:p>
        </p:txBody>
      </p:sp>
      <p:sp>
        <p:nvSpPr>
          <p:cNvPr id="3" name="日期版面配置區 2"/>
          <p:cNvSpPr>
            <a:spLocks noGrp="1"/>
          </p:cNvSpPr>
          <p:nvPr>
            <p:ph type="dt" sz="half" idx="10"/>
          </p:nvPr>
        </p:nvSpPr>
        <p:spPr/>
        <p:txBody>
          <a:bodyPr/>
          <a:lstStyle/>
          <a:p>
            <a:fld id="{482FA85A-9EBF-E84A-8C3D-8B6C28CB8A41}" type="datetime1">
              <a:rPr kumimoji="1" lang="en-US" altLang="zh-TW" smtClean="0"/>
              <a:t>11/20/14</a:t>
            </a:fld>
            <a:endParaRPr kumimoji="1" lang="zh-TW" altLang="en-US"/>
          </a:p>
        </p:txBody>
      </p:sp>
      <p:sp>
        <p:nvSpPr>
          <p:cNvPr id="4" name="頁尾版面配置區 3"/>
          <p:cNvSpPr>
            <a:spLocks noGrp="1"/>
          </p:cNvSpPr>
          <p:nvPr>
            <p:ph type="ftr" sz="quarter" idx="11"/>
          </p:nvPr>
        </p:nvSpPr>
        <p:spPr/>
        <p:txBody>
          <a:bodyPr/>
          <a:lstStyle/>
          <a:p>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22402696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321745E4-2065-B546-A49B-019A75F68EE4}" type="datetime1">
              <a:rPr kumimoji="1" lang="en-US" altLang="zh-TW" smtClean="0"/>
              <a:t>11/20/14</a:t>
            </a:fld>
            <a:endParaRPr kumimoji="1" lang="zh-TW" altLang="en-US"/>
          </a:p>
        </p:txBody>
      </p:sp>
      <p:sp>
        <p:nvSpPr>
          <p:cNvPr id="3" name="頁尾版面配置區 2"/>
          <p:cNvSpPr>
            <a:spLocks noGrp="1"/>
          </p:cNvSpPr>
          <p:nvPr>
            <p:ph type="ftr" sz="quarter" idx="11"/>
          </p:nvPr>
        </p:nvSpPr>
        <p:spPr/>
        <p:txBody>
          <a:bodyPr/>
          <a:lstStyle/>
          <a:p>
            <a:endParaRPr kumimoji="1" lang="zh-TW" altLang="en-US"/>
          </a:p>
        </p:txBody>
      </p:sp>
      <p:sp>
        <p:nvSpPr>
          <p:cNvPr id="4" name="投影片編號版面配置區 3"/>
          <p:cNvSpPr>
            <a:spLocks noGrp="1"/>
          </p:cNvSpPr>
          <p:nvPr>
            <p:ph type="sldNum" sz="quarter" idx="12"/>
          </p:nvPr>
        </p:nvSpPr>
        <p:spPr/>
        <p:txBody>
          <a:body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381947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0" y="273050"/>
            <a:ext cx="3008313" cy="1162050"/>
          </a:xfrm>
        </p:spPr>
        <p:txBody>
          <a:bodyPr anchor="b"/>
          <a:lstStyle>
            <a:lvl1pPr algn="l">
              <a:defRPr sz="2000" b="1"/>
            </a:lvl1pPr>
          </a:lstStyle>
          <a:p>
            <a:r>
              <a:rPr kumimoji="1" lang="zh-TW" altLang="en-US" smtClean="0"/>
              <a:t>按一下以編輯母片標題樣式</a:t>
            </a:r>
            <a:endParaRPr kumimoji="1" lang="zh-TW" altLang="en-US"/>
          </a:p>
        </p:txBody>
      </p:sp>
      <p:sp>
        <p:nvSpPr>
          <p:cNvPr id="3" name="內容版面配置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4" name="文字版面配置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TW" altLang="en-US" smtClean="0"/>
              <a:t>按一下以編輯母片文字樣式</a:t>
            </a:r>
          </a:p>
        </p:txBody>
      </p:sp>
      <p:sp>
        <p:nvSpPr>
          <p:cNvPr id="5" name="日期版面配置區 4"/>
          <p:cNvSpPr>
            <a:spLocks noGrp="1"/>
          </p:cNvSpPr>
          <p:nvPr>
            <p:ph type="dt" sz="half" idx="10"/>
          </p:nvPr>
        </p:nvSpPr>
        <p:spPr/>
        <p:txBody>
          <a:bodyPr/>
          <a:lstStyle/>
          <a:p>
            <a:fld id="{DC20596F-6026-4B4E-91EF-4F55FFA8FD70}" type="datetime1">
              <a:rPr kumimoji="1" lang="en-US" altLang="zh-TW" smtClean="0"/>
              <a:t>11/20/14</a:t>
            </a:fld>
            <a:endParaRPr kumimoji="1" lang="zh-TW" altLang="en-US"/>
          </a:p>
        </p:txBody>
      </p:sp>
      <p:sp>
        <p:nvSpPr>
          <p:cNvPr id="6" name="頁尾版面配置區 5"/>
          <p:cNvSpPr>
            <a:spLocks noGrp="1"/>
          </p:cNvSpPr>
          <p:nvPr>
            <p:ph type="ftr" sz="quarter" idx="11"/>
          </p:nvPr>
        </p:nvSpPr>
        <p:spPr/>
        <p:txBody>
          <a:bodyPr/>
          <a:lstStyle/>
          <a:p>
            <a:endParaRPr kumimoji="1" lang="zh-TW" altLang="en-US"/>
          </a:p>
        </p:txBody>
      </p:sp>
      <p:sp>
        <p:nvSpPr>
          <p:cNvPr id="7" name="投影片編號版面配置區 6"/>
          <p:cNvSpPr>
            <a:spLocks noGrp="1"/>
          </p:cNvSpPr>
          <p:nvPr>
            <p:ph type="sldNum" sz="quarter" idx="12"/>
          </p:nvPr>
        </p:nvSpPr>
        <p:spPr/>
        <p:txBody>
          <a:body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2419943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nchor="b"/>
          <a:lstStyle>
            <a:lvl1pPr algn="l">
              <a:defRPr sz="2000" b="1"/>
            </a:lvl1pPr>
          </a:lstStyle>
          <a:p>
            <a:r>
              <a:rPr kumimoji="1" lang="zh-TW" altLang="en-US" smtClean="0"/>
              <a:t>按一下以編輯母片標題樣式</a:t>
            </a:r>
            <a:endParaRPr kumimoji="1" lang="zh-TW" altLang="en-US"/>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TW" altLang="en-US"/>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TW" altLang="en-US" smtClean="0"/>
              <a:t>按一下以編輯母片文字樣式</a:t>
            </a:r>
          </a:p>
        </p:txBody>
      </p:sp>
      <p:sp>
        <p:nvSpPr>
          <p:cNvPr id="5" name="日期版面配置區 4"/>
          <p:cNvSpPr>
            <a:spLocks noGrp="1"/>
          </p:cNvSpPr>
          <p:nvPr>
            <p:ph type="dt" sz="half" idx="10"/>
          </p:nvPr>
        </p:nvSpPr>
        <p:spPr/>
        <p:txBody>
          <a:bodyPr/>
          <a:lstStyle/>
          <a:p>
            <a:fld id="{1627E0D2-59B2-3C4C-AB20-E16DB0BF7C3D}" type="datetime1">
              <a:rPr kumimoji="1" lang="en-US" altLang="zh-TW" smtClean="0"/>
              <a:t>11/20/14</a:t>
            </a:fld>
            <a:endParaRPr kumimoji="1" lang="zh-TW" altLang="en-US"/>
          </a:p>
        </p:txBody>
      </p:sp>
      <p:sp>
        <p:nvSpPr>
          <p:cNvPr id="6" name="頁尾版面配置區 5"/>
          <p:cNvSpPr>
            <a:spLocks noGrp="1"/>
          </p:cNvSpPr>
          <p:nvPr>
            <p:ph type="ftr" sz="quarter" idx="11"/>
          </p:nvPr>
        </p:nvSpPr>
        <p:spPr/>
        <p:txBody>
          <a:bodyPr/>
          <a:lstStyle/>
          <a:p>
            <a:endParaRPr kumimoji="1" lang="zh-TW" altLang="en-US"/>
          </a:p>
        </p:txBody>
      </p:sp>
      <p:sp>
        <p:nvSpPr>
          <p:cNvPr id="7" name="投影片編號版面配置區 6"/>
          <p:cNvSpPr>
            <a:spLocks noGrp="1"/>
          </p:cNvSpPr>
          <p:nvPr>
            <p:ph type="sldNum" sz="quarter" idx="12"/>
          </p:nvPr>
        </p:nvSpPr>
        <p:spPr/>
        <p:txBody>
          <a:body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379655628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zh-TW" altLang="en-US" smtClean="0"/>
              <a:t>按一下以編輯母片標題樣式</a:t>
            </a:r>
            <a:endParaRPr kumimoji="1" lang="zh-TW" altLang="en-US"/>
          </a:p>
        </p:txBody>
      </p:sp>
      <p:sp>
        <p:nvSpPr>
          <p:cNvPr id="3" name="文字版面配置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zh-TW" altLang="en-US" smtClean="0"/>
              <a:t>按一下以編輯母片文字樣式</a:t>
            </a:r>
          </a:p>
          <a:p>
            <a:pPr lvl="1"/>
            <a:r>
              <a:rPr kumimoji="1" lang="zh-TW" altLang="en-US" smtClean="0"/>
              <a:t>第二層</a:t>
            </a:r>
          </a:p>
          <a:p>
            <a:pPr lvl="2"/>
            <a:r>
              <a:rPr kumimoji="1" lang="zh-TW" altLang="en-US" smtClean="0"/>
              <a:t>第三層</a:t>
            </a:r>
          </a:p>
          <a:p>
            <a:pPr lvl="3"/>
            <a:r>
              <a:rPr kumimoji="1" lang="zh-TW" altLang="en-US" smtClean="0"/>
              <a:t>第四層</a:t>
            </a:r>
          </a:p>
          <a:p>
            <a:pPr lvl="4"/>
            <a:r>
              <a:rPr kumimoji="1" lang="zh-TW" altLang="en-US" smtClean="0"/>
              <a:t>第五層</a:t>
            </a:r>
            <a:endParaRPr kumimoji="1" lang="zh-TW" altLang="en-US"/>
          </a:p>
        </p:txBody>
      </p:sp>
      <p:sp>
        <p:nvSpPr>
          <p:cNvPr id="4" name="日期版面配置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CDA09B-3AB9-CC40-AB1E-D047EEE5B2EA}" type="datetime1">
              <a:rPr kumimoji="1" lang="en-US" altLang="zh-TW" smtClean="0"/>
              <a:t>11/20/14</a:t>
            </a:fld>
            <a:endParaRPr kumimoji="1" lang="zh-TW" altLang="en-US"/>
          </a:p>
        </p:txBody>
      </p:sp>
      <p:sp>
        <p:nvSpPr>
          <p:cNvPr id="5" name="頁尾版面配置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TW" altLang="en-US"/>
          </a:p>
        </p:txBody>
      </p:sp>
      <p:sp>
        <p:nvSpPr>
          <p:cNvPr id="6" name="投影片編號版面配置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37CF59-47A9-1341-88C4-10C797DD7257}" type="slidenum">
              <a:rPr kumimoji="1" lang="zh-TW" altLang="en-US" smtClean="0"/>
              <a:t>‹#›</a:t>
            </a:fld>
            <a:endParaRPr kumimoji="1" lang="zh-TW" altLang="en-US"/>
          </a:p>
        </p:txBody>
      </p:sp>
    </p:spTree>
    <p:extLst>
      <p:ext uri="{BB962C8B-B14F-4D97-AF65-F5344CB8AC3E}">
        <p14:creationId xmlns:p14="http://schemas.microsoft.com/office/powerpoint/2010/main" val="26625964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TW"/>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docs.nvidia.com/cuda/cuda-c-programming-guide/%23axzz3D56tT2QM" TargetMode="External"/><Relationship Id="rId4" Type="http://schemas.openxmlformats.org/officeDocument/2006/relationships/hyperlink" Target="http://developer.download.nvidia.com/compute/cuda/4_1/rel/toolkit/docs/online/index.html" TargetMode="External"/><Relationship Id="rId1" Type="http://schemas.openxmlformats.org/officeDocument/2006/relationships/slideLayout" Target="../slideLayouts/slideLayout2.xml"/><Relationship Id="rId2" Type="http://schemas.openxmlformats.org/officeDocument/2006/relationships/hyperlink" Target="http://www.nvidia.com/object/cuda_home_new.html"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5.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en-US" altLang="zh-TW" dirty="0"/>
              <a:t>Operation System Program </a:t>
            </a:r>
            <a:r>
              <a:rPr lang="en-US" altLang="zh-TW" dirty="0" smtClean="0"/>
              <a:t>3</a:t>
            </a:r>
            <a:endParaRPr kumimoji="1" lang="zh-TW" altLang="en-US" dirty="0"/>
          </a:p>
        </p:txBody>
      </p:sp>
      <p:sp>
        <p:nvSpPr>
          <p:cNvPr id="3" name="子標題 2"/>
          <p:cNvSpPr>
            <a:spLocks noGrp="1"/>
          </p:cNvSpPr>
          <p:nvPr>
            <p:ph type="subTitle" idx="1"/>
          </p:nvPr>
        </p:nvSpPr>
        <p:spPr/>
        <p:txBody>
          <a:bodyPr/>
          <a:lstStyle/>
          <a:p>
            <a:r>
              <a:rPr kumimoji="1" lang="en-US" altLang="zh-TW" dirty="0"/>
              <a:t>Virtual-Memory Management</a:t>
            </a:r>
            <a:endParaRPr kumimoji="1" lang="zh-TW" altLang="en-US" dirty="0"/>
          </a:p>
        </p:txBody>
      </p:sp>
      <p:sp>
        <p:nvSpPr>
          <p:cNvPr id="4" name="日期版面配置區 3"/>
          <p:cNvSpPr>
            <a:spLocks noGrp="1"/>
          </p:cNvSpPr>
          <p:nvPr>
            <p:ph type="dt" sz="half" idx="10"/>
          </p:nvPr>
        </p:nvSpPr>
        <p:spPr>
          <a:xfrm>
            <a:off x="457200" y="6379025"/>
            <a:ext cx="2133600" cy="365125"/>
          </a:xfrm>
        </p:spPr>
        <p:txBody>
          <a:bodyPr/>
          <a:lstStyle/>
          <a:p>
            <a:fld id="{7E14C63B-E5DB-0C49-A2B7-A14DCD034075}"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1</a:t>
            </a:fld>
            <a:endParaRPr kumimoji="1" lang="zh-TW" altLang="en-US"/>
          </a:p>
        </p:txBody>
      </p:sp>
    </p:spTree>
    <p:extLst>
      <p:ext uri="{BB962C8B-B14F-4D97-AF65-F5344CB8AC3E}">
        <p14:creationId xmlns:p14="http://schemas.microsoft.com/office/powerpoint/2010/main" val="415409711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Implementing GPU virtual-memory</a:t>
            </a:r>
            <a:endParaRPr kumimoji="1" lang="zh-TW" altLang="en-US" dirty="0"/>
          </a:p>
        </p:txBody>
      </p:sp>
      <p:sp>
        <p:nvSpPr>
          <p:cNvPr id="3" name="內容版面配置區 2"/>
          <p:cNvSpPr>
            <a:spLocks noGrp="1"/>
          </p:cNvSpPr>
          <p:nvPr>
            <p:ph idx="1"/>
          </p:nvPr>
        </p:nvSpPr>
        <p:spPr/>
        <p:txBody>
          <a:bodyPr/>
          <a:lstStyle/>
          <a:p>
            <a:r>
              <a:rPr kumimoji="1" lang="en-US" altLang="zh-TW" dirty="0" smtClean="0"/>
              <a:t>In this project, the size of memory usage limit:</a:t>
            </a:r>
          </a:p>
          <a:p>
            <a:pPr lvl="1"/>
            <a:r>
              <a:rPr kumimoji="1" lang="en-US" altLang="zh-TW" dirty="0" smtClean="0"/>
              <a:t>Global memory region (as a secondary storage): 128 KB</a:t>
            </a:r>
          </a:p>
          <a:p>
            <a:pPr lvl="1"/>
            <a:r>
              <a:rPr kumimoji="1" lang="en-US" altLang="zh-TW" dirty="0" smtClean="0"/>
              <a:t>Shared memory (as a physical memory): 48 KB</a:t>
            </a:r>
          </a:p>
          <a:p>
            <a:pPr lvl="2"/>
            <a:r>
              <a:rPr kumimoji="1" lang="en-US" altLang="zh-TW" dirty="0" smtClean="0"/>
              <a:t>32 KB for data access</a:t>
            </a:r>
          </a:p>
          <a:p>
            <a:pPr lvl="2"/>
            <a:r>
              <a:rPr kumimoji="1" lang="en-US" altLang="zh-TW" dirty="0" smtClean="0"/>
              <a:t>16 KB for page table setting</a:t>
            </a:r>
          </a:p>
        </p:txBody>
      </p:sp>
      <p:sp>
        <p:nvSpPr>
          <p:cNvPr id="4" name="日期版面配置區 3"/>
          <p:cNvSpPr>
            <a:spLocks noGrp="1"/>
          </p:cNvSpPr>
          <p:nvPr>
            <p:ph type="dt" sz="half" idx="10"/>
          </p:nvPr>
        </p:nvSpPr>
        <p:spPr/>
        <p:txBody>
          <a:bodyPr/>
          <a:lstStyle/>
          <a:p>
            <a:fld id="{6D864F4C-CA44-7540-8675-8844EB02BFA1}"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10</a:t>
            </a:fld>
            <a:endParaRPr kumimoji="1" lang="zh-TW" altLang="en-US"/>
          </a:p>
        </p:txBody>
      </p:sp>
    </p:spTree>
    <p:extLst>
      <p:ext uri="{BB962C8B-B14F-4D97-AF65-F5344CB8AC3E}">
        <p14:creationId xmlns:p14="http://schemas.microsoft.com/office/powerpoint/2010/main" val="272363159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Implementing GPU virtual-memory</a:t>
            </a:r>
            <a:endParaRPr kumimoji="1" lang="zh-TW" altLang="en-US" dirty="0"/>
          </a:p>
        </p:txBody>
      </p:sp>
      <p:sp>
        <p:nvSpPr>
          <p:cNvPr id="3" name="內容版面配置區 2"/>
          <p:cNvSpPr>
            <a:spLocks noGrp="1"/>
          </p:cNvSpPr>
          <p:nvPr>
            <p:ph idx="1"/>
          </p:nvPr>
        </p:nvSpPr>
        <p:spPr/>
        <p:txBody>
          <a:bodyPr/>
          <a:lstStyle/>
          <a:p>
            <a:r>
              <a:rPr kumimoji="1" lang="en-US" altLang="zh-TW" dirty="0" smtClean="0"/>
              <a:t>Memory replacement policy for page fault:</a:t>
            </a:r>
          </a:p>
          <a:p>
            <a:pPr lvl="1"/>
            <a:r>
              <a:rPr kumimoji="1" lang="en-US" altLang="zh-TW" dirty="0" smtClean="0"/>
              <a:t>If shared memory space is available, place data to the available page, otherwise, replace the </a:t>
            </a:r>
            <a:r>
              <a:rPr kumimoji="1" lang="en-US" altLang="zh-TW" b="1" dirty="0" smtClean="0">
                <a:solidFill>
                  <a:srgbClr val="FF0000"/>
                </a:solidFill>
              </a:rPr>
              <a:t>LRU</a:t>
            </a:r>
            <a:r>
              <a:rPr kumimoji="1" lang="en-US" altLang="zh-TW" dirty="0" smtClean="0"/>
              <a:t> set. Pick the </a:t>
            </a:r>
            <a:r>
              <a:rPr kumimoji="1" lang="en-US" altLang="zh-TW" b="1" dirty="0" smtClean="0">
                <a:solidFill>
                  <a:srgbClr val="FF0000"/>
                </a:solidFill>
              </a:rPr>
              <a:t>least indexed </a:t>
            </a:r>
            <a:r>
              <a:rPr kumimoji="1" lang="en-US" altLang="zh-TW" dirty="0" smtClean="0"/>
              <a:t>set to be the victim page in case of tie.</a:t>
            </a:r>
          </a:p>
          <a:p>
            <a:endParaRPr kumimoji="1" lang="zh-TW" altLang="en-US" dirty="0"/>
          </a:p>
        </p:txBody>
      </p:sp>
      <p:sp>
        <p:nvSpPr>
          <p:cNvPr id="4" name="日期版面配置區 3"/>
          <p:cNvSpPr>
            <a:spLocks noGrp="1"/>
          </p:cNvSpPr>
          <p:nvPr>
            <p:ph type="dt" sz="half" idx="10"/>
          </p:nvPr>
        </p:nvSpPr>
        <p:spPr/>
        <p:txBody>
          <a:bodyPr/>
          <a:lstStyle/>
          <a:p>
            <a:fld id="{769059A1-D322-DF40-90CD-4CFE44C201EB}"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11</a:t>
            </a:fld>
            <a:endParaRPr kumimoji="1" lang="zh-TW" altLang="en-US"/>
          </a:p>
        </p:txBody>
      </p:sp>
    </p:spTree>
    <p:extLst>
      <p:ext uri="{BB962C8B-B14F-4D97-AF65-F5344CB8AC3E}">
        <p14:creationId xmlns:p14="http://schemas.microsoft.com/office/powerpoint/2010/main" val="104173828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Page Table Organization</a:t>
            </a:r>
            <a:endParaRPr kumimoji="1" lang="zh-TW" altLang="en-US" dirty="0"/>
          </a:p>
        </p:txBody>
      </p:sp>
      <p:sp>
        <p:nvSpPr>
          <p:cNvPr id="3" name="內容版面配置區 2"/>
          <p:cNvSpPr>
            <a:spLocks noGrp="1"/>
          </p:cNvSpPr>
          <p:nvPr>
            <p:ph idx="1"/>
          </p:nvPr>
        </p:nvSpPr>
        <p:spPr/>
        <p:txBody>
          <a:bodyPr>
            <a:normAutofit fontScale="92500"/>
          </a:bodyPr>
          <a:lstStyle/>
          <a:p>
            <a:r>
              <a:rPr lang="en-US" altLang="zh-TW" dirty="0"/>
              <a:t>Although theoretically we should have page table cover the full 32-bit virtual space, for simplicity of verification you are required to calculate the page table size from the</a:t>
            </a:r>
            <a:r>
              <a:rPr lang="en-US" altLang="zh-TW" dirty="0" smtClean="0">
                <a:effectLst/>
              </a:rPr>
              <a:t> </a:t>
            </a:r>
            <a:r>
              <a:rPr kumimoji="1" lang="en-US" altLang="zh-TW" dirty="0" smtClean="0">
                <a:solidFill>
                  <a:srgbClr val="FF0000"/>
                </a:solidFill>
              </a:rPr>
              <a:t>physical memory </a:t>
            </a:r>
            <a:r>
              <a:rPr kumimoji="1" lang="en-US" altLang="zh-TW" dirty="0" smtClean="0">
                <a:solidFill>
                  <a:srgbClr val="FF0000"/>
                </a:solidFill>
              </a:rPr>
              <a:t>(the </a:t>
            </a:r>
            <a:r>
              <a:rPr kumimoji="1" lang="en-US" altLang="zh-TW" dirty="0" smtClean="0">
                <a:solidFill>
                  <a:srgbClr val="FF0000"/>
                </a:solidFill>
              </a:rPr>
              <a:t>shared </a:t>
            </a:r>
            <a:r>
              <a:rPr kumimoji="1" lang="en-US" altLang="zh-TW" dirty="0" smtClean="0">
                <a:solidFill>
                  <a:srgbClr val="FF0000"/>
                </a:solidFill>
              </a:rPr>
              <a:t>memory region )</a:t>
            </a:r>
            <a:r>
              <a:rPr lang="en-US" altLang="zh-TW" dirty="0">
                <a:solidFill>
                  <a:srgbClr val="FF0000"/>
                </a:solidFill>
              </a:rPr>
              <a:t> </a:t>
            </a:r>
            <a:r>
              <a:rPr lang="en-US" altLang="zh-TW" dirty="0" smtClean="0"/>
              <a:t>i.e</a:t>
            </a:r>
            <a:r>
              <a:rPr lang="en-US" altLang="zh-TW" dirty="0"/>
              <a:t>.,</a:t>
            </a:r>
            <a:r>
              <a:rPr lang="en-US" altLang="zh-TW" dirty="0" smtClean="0">
                <a:effectLst/>
              </a:rPr>
              <a:t> </a:t>
            </a:r>
            <a:r>
              <a:rPr lang="en-US" altLang="zh-TW" dirty="0"/>
              <a:t>#</a:t>
            </a:r>
            <a:r>
              <a:rPr lang="en-US" altLang="zh-TW" dirty="0" err="1"/>
              <a:t>page_table_entries</a:t>
            </a:r>
            <a:r>
              <a:rPr lang="en-US" altLang="zh-TW" dirty="0"/>
              <a:t> = </a:t>
            </a:r>
            <a:r>
              <a:rPr lang="en-US" altLang="zh-TW" dirty="0" smtClean="0">
                <a:solidFill>
                  <a:srgbClr val="FF0000"/>
                </a:solidFill>
              </a:rPr>
              <a:t>PHYSICAL_MEM_SIZE</a:t>
            </a:r>
            <a:r>
              <a:rPr lang="en-US" altLang="zh-TW" dirty="0" smtClean="0">
                <a:solidFill>
                  <a:srgbClr val="FF0000"/>
                </a:solidFill>
              </a:rPr>
              <a:t> </a:t>
            </a:r>
            <a:r>
              <a:rPr lang="en-US" altLang="zh-TW" dirty="0"/>
              <a:t>/ </a:t>
            </a:r>
            <a:r>
              <a:rPr lang="en-US" altLang="zh-TW" dirty="0" err="1"/>
              <a:t>page_size</a:t>
            </a:r>
            <a:r>
              <a:rPr lang="en-US" altLang="zh-TW" dirty="0"/>
              <a:t>.</a:t>
            </a:r>
          </a:p>
          <a:p>
            <a:r>
              <a:rPr kumimoji="1" lang="en-US" altLang="zh-TW" dirty="0" smtClean="0"/>
              <a:t>In this project, we set the </a:t>
            </a:r>
            <a:r>
              <a:rPr kumimoji="1" lang="en-US" altLang="zh-TW" b="1" dirty="0" smtClean="0">
                <a:solidFill>
                  <a:srgbClr val="FF0000"/>
                </a:solidFill>
              </a:rPr>
              <a:t>data page size</a:t>
            </a:r>
            <a:r>
              <a:rPr kumimoji="1" lang="en-US" altLang="zh-TW" dirty="0" smtClean="0"/>
              <a:t> as </a:t>
            </a:r>
            <a:r>
              <a:rPr kumimoji="1" lang="en-US" altLang="zh-TW" b="1" dirty="0" smtClean="0">
                <a:solidFill>
                  <a:srgbClr val="FF0000"/>
                </a:solidFill>
              </a:rPr>
              <a:t>32 bytes</a:t>
            </a:r>
            <a:r>
              <a:rPr kumimoji="1" lang="en-US" altLang="zh-TW" dirty="0" smtClean="0"/>
              <a:t>, therefore, our </a:t>
            </a:r>
            <a:r>
              <a:rPr kumimoji="1" lang="en-US" altLang="zh-TW" dirty="0" err="1" smtClean="0"/>
              <a:t>page_table_entries</a:t>
            </a:r>
            <a:r>
              <a:rPr kumimoji="1" lang="en-US" altLang="zh-TW" dirty="0" smtClean="0"/>
              <a:t> = 32768/32 = 1024.</a:t>
            </a:r>
          </a:p>
        </p:txBody>
      </p:sp>
      <p:sp>
        <p:nvSpPr>
          <p:cNvPr id="4" name="日期版面配置區 3"/>
          <p:cNvSpPr>
            <a:spLocks noGrp="1"/>
          </p:cNvSpPr>
          <p:nvPr>
            <p:ph type="dt" sz="half" idx="10"/>
          </p:nvPr>
        </p:nvSpPr>
        <p:spPr/>
        <p:txBody>
          <a:bodyPr/>
          <a:lstStyle/>
          <a:p>
            <a:fld id="{102B6527-3F11-884C-A21D-442BCC370F5B}"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12</a:t>
            </a:fld>
            <a:endParaRPr kumimoji="1" lang="zh-TW" altLang="en-US"/>
          </a:p>
        </p:txBody>
      </p:sp>
    </p:spTree>
    <p:extLst>
      <p:ext uri="{BB962C8B-B14F-4D97-AF65-F5344CB8AC3E}">
        <p14:creationId xmlns:p14="http://schemas.microsoft.com/office/powerpoint/2010/main" val="361146264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Page Table Organization</a:t>
            </a:r>
            <a:endParaRPr kumimoji="1" lang="zh-TW" altLang="en-US" dirty="0"/>
          </a:p>
        </p:txBody>
      </p:sp>
      <p:sp>
        <p:nvSpPr>
          <p:cNvPr id="3" name="內容版面配置區 2"/>
          <p:cNvSpPr>
            <a:spLocks noGrp="1"/>
          </p:cNvSpPr>
          <p:nvPr>
            <p:ph idx="1"/>
          </p:nvPr>
        </p:nvSpPr>
        <p:spPr/>
        <p:txBody>
          <a:bodyPr/>
          <a:lstStyle/>
          <a:p>
            <a:r>
              <a:rPr kumimoji="1" lang="en-US" altLang="zh-TW" dirty="0" smtClean="0"/>
              <a:t>We have to map virtual address (VA) to physical address (PA).</a:t>
            </a:r>
          </a:p>
          <a:p>
            <a:r>
              <a:rPr lang="en-US" altLang="zh-TW" dirty="0"/>
              <a:t>The valid bit of each page table block is initialized to be false before </a:t>
            </a:r>
            <a:r>
              <a:rPr lang="en-US" altLang="zh-TW" dirty="0" smtClean="0"/>
              <a:t>first data access in shared memory. </a:t>
            </a:r>
            <a:endParaRPr kumimoji="1" lang="zh-TW" altLang="en-US" dirty="0"/>
          </a:p>
        </p:txBody>
      </p:sp>
      <p:sp>
        <p:nvSpPr>
          <p:cNvPr id="4" name="日期版面配置區 3"/>
          <p:cNvSpPr>
            <a:spLocks noGrp="1"/>
          </p:cNvSpPr>
          <p:nvPr>
            <p:ph type="dt" sz="half" idx="10"/>
          </p:nvPr>
        </p:nvSpPr>
        <p:spPr/>
        <p:txBody>
          <a:bodyPr/>
          <a:lstStyle/>
          <a:p>
            <a:fld id="{37066C22-6AFA-5344-8B20-8DA586CAD990}"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13</a:t>
            </a:fld>
            <a:endParaRPr kumimoji="1" lang="zh-TW" altLang="en-US"/>
          </a:p>
        </p:txBody>
      </p:sp>
    </p:spTree>
    <p:extLst>
      <p:ext uri="{BB962C8B-B14F-4D97-AF65-F5344CB8AC3E}">
        <p14:creationId xmlns:p14="http://schemas.microsoft.com/office/powerpoint/2010/main" val="414709993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Specification</a:t>
            </a:r>
            <a:endParaRPr kumimoji="1" lang="zh-TW" altLang="en-US" dirty="0"/>
          </a:p>
        </p:txBody>
      </p:sp>
      <p:sp>
        <p:nvSpPr>
          <p:cNvPr id="3" name="內容版面配置區 2"/>
          <p:cNvSpPr>
            <a:spLocks noGrp="1"/>
          </p:cNvSpPr>
          <p:nvPr>
            <p:ph idx="1"/>
          </p:nvPr>
        </p:nvSpPr>
        <p:spPr/>
        <p:txBody>
          <a:bodyPr>
            <a:normAutofit fontScale="92500" lnSpcReduction="10000"/>
          </a:bodyPr>
          <a:lstStyle/>
          <a:p>
            <a:r>
              <a:rPr kumimoji="1" lang="en-US" altLang="zh-TW" dirty="0"/>
              <a:t>T</a:t>
            </a:r>
            <a:r>
              <a:rPr kumimoji="1" lang="en-US" altLang="zh-TW" dirty="0" smtClean="0"/>
              <a:t>he size of memory usage limit:</a:t>
            </a:r>
          </a:p>
          <a:p>
            <a:pPr lvl="1"/>
            <a:r>
              <a:rPr lang="en-US" altLang="zh-TW" dirty="0"/>
              <a:t>memory size </a:t>
            </a:r>
            <a:r>
              <a:rPr lang="en-US" altLang="zh-TW" dirty="0" smtClean="0"/>
              <a:t>(</a:t>
            </a:r>
            <a:r>
              <a:rPr lang="en-US" altLang="zh-TW" i="1" dirty="0" smtClean="0">
                <a:solidFill>
                  <a:srgbClr val="FF0000"/>
                </a:solidFill>
              </a:rPr>
              <a:t>shared memory</a:t>
            </a:r>
            <a:r>
              <a:rPr lang="en-US" altLang="zh-TW" dirty="0" smtClean="0"/>
              <a:t>) = </a:t>
            </a:r>
            <a:r>
              <a:rPr lang="en-US" altLang="zh-TW" dirty="0"/>
              <a:t>32768 </a:t>
            </a:r>
            <a:r>
              <a:rPr lang="en-US" altLang="zh-TW" dirty="0" smtClean="0"/>
              <a:t>bytes</a:t>
            </a:r>
            <a:endParaRPr lang="en-US" altLang="zh-TW" dirty="0"/>
          </a:p>
          <a:p>
            <a:pPr lvl="1"/>
            <a:r>
              <a:rPr lang="en-US" altLang="zh-TW" dirty="0"/>
              <a:t>secondary storage size </a:t>
            </a:r>
            <a:r>
              <a:rPr lang="en-US" altLang="zh-TW" dirty="0" smtClean="0"/>
              <a:t>(</a:t>
            </a:r>
            <a:r>
              <a:rPr lang="en-US" altLang="zh-TW" i="1" dirty="0" smtClean="0">
                <a:solidFill>
                  <a:srgbClr val="FF0000"/>
                </a:solidFill>
              </a:rPr>
              <a:t>global memory</a:t>
            </a:r>
            <a:r>
              <a:rPr lang="en-US" altLang="zh-TW" dirty="0" smtClean="0"/>
              <a:t>) = </a:t>
            </a:r>
            <a:r>
              <a:rPr lang="en-US" altLang="zh-TW" dirty="0"/>
              <a:t>131072 </a:t>
            </a:r>
            <a:r>
              <a:rPr lang="en-US" altLang="zh-TW" dirty="0" smtClean="0"/>
              <a:t>bytes</a:t>
            </a:r>
            <a:endParaRPr kumimoji="1" lang="en-US" altLang="zh-TW" dirty="0" smtClean="0"/>
          </a:p>
          <a:p>
            <a:r>
              <a:rPr kumimoji="1" lang="en-US" altLang="zh-TW" dirty="0" smtClean="0"/>
              <a:t>Memory replacement policy for page fault</a:t>
            </a:r>
          </a:p>
          <a:p>
            <a:pPr lvl="1"/>
            <a:r>
              <a:rPr kumimoji="1" lang="en-US" altLang="zh-TW" b="1" dirty="0" smtClean="0">
                <a:solidFill>
                  <a:srgbClr val="FF0000"/>
                </a:solidFill>
              </a:rPr>
              <a:t>LRU</a:t>
            </a:r>
          </a:p>
          <a:p>
            <a:r>
              <a:rPr kumimoji="1" lang="en-US" altLang="zh-TW" dirty="0" smtClean="0"/>
              <a:t>Data page size</a:t>
            </a:r>
          </a:p>
          <a:p>
            <a:pPr lvl="1"/>
            <a:r>
              <a:rPr kumimoji="1" lang="en-US" altLang="zh-TW" b="1" dirty="0" smtClean="0">
                <a:solidFill>
                  <a:srgbClr val="FF0000"/>
                </a:solidFill>
              </a:rPr>
              <a:t>32 bytes</a:t>
            </a:r>
          </a:p>
          <a:p>
            <a:r>
              <a:rPr lang="en-US" altLang="zh-TW" dirty="0" smtClean="0"/>
              <a:t>We </a:t>
            </a:r>
            <a:r>
              <a:rPr lang="en-US" altLang="zh-TW" dirty="0"/>
              <a:t>assume that we can access all memory space by </a:t>
            </a:r>
            <a:r>
              <a:rPr lang="en-US" altLang="zh-TW" dirty="0">
                <a:solidFill>
                  <a:srgbClr val="FF0000"/>
                </a:solidFill>
              </a:rPr>
              <a:t>data[]</a:t>
            </a:r>
            <a:r>
              <a:rPr lang="en-US" altLang="zh-TW" dirty="0"/>
              <a:t> array</a:t>
            </a:r>
            <a:endParaRPr kumimoji="1" lang="en-US" altLang="zh-TW" b="1" dirty="0" smtClean="0">
              <a:solidFill>
                <a:srgbClr val="FF0000"/>
              </a:solidFill>
            </a:endParaRPr>
          </a:p>
        </p:txBody>
      </p:sp>
      <p:sp>
        <p:nvSpPr>
          <p:cNvPr id="4" name="日期版面配置區 3"/>
          <p:cNvSpPr>
            <a:spLocks noGrp="1"/>
          </p:cNvSpPr>
          <p:nvPr>
            <p:ph type="dt" sz="half" idx="10"/>
          </p:nvPr>
        </p:nvSpPr>
        <p:spPr/>
        <p:txBody>
          <a:bodyPr/>
          <a:lstStyle/>
          <a:p>
            <a:fld id="{3DCB645E-AE51-3341-9A98-9FCA798FFAC8}"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14</a:t>
            </a:fld>
            <a:endParaRPr kumimoji="1" lang="zh-TW" altLang="en-US"/>
          </a:p>
        </p:txBody>
      </p:sp>
    </p:spTree>
    <p:extLst>
      <p:ext uri="{BB962C8B-B14F-4D97-AF65-F5344CB8AC3E}">
        <p14:creationId xmlns:p14="http://schemas.microsoft.com/office/powerpoint/2010/main" val="54018000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Specification</a:t>
            </a:r>
            <a:endParaRPr kumimoji="1" lang="zh-TW" altLang="en-US" dirty="0"/>
          </a:p>
        </p:txBody>
      </p:sp>
      <p:sp>
        <p:nvSpPr>
          <p:cNvPr id="3" name="內容版面配置區 2"/>
          <p:cNvSpPr>
            <a:spLocks noGrp="1"/>
          </p:cNvSpPr>
          <p:nvPr>
            <p:ph idx="1"/>
          </p:nvPr>
        </p:nvSpPr>
        <p:spPr/>
        <p:txBody>
          <a:bodyPr/>
          <a:lstStyle/>
          <a:p>
            <a:r>
              <a:rPr kumimoji="1" lang="en-US" altLang="zh-TW" dirty="0"/>
              <a:t>At first, load the binary file, named </a:t>
            </a:r>
            <a:r>
              <a:rPr kumimoji="1" lang="en-US" altLang="zh-TW" b="1" dirty="0">
                <a:solidFill>
                  <a:srgbClr val="FF0000"/>
                </a:solidFill>
              </a:rPr>
              <a:t>“</a:t>
            </a:r>
            <a:r>
              <a:rPr lang="en-US" altLang="zh-TW" b="1" dirty="0" err="1">
                <a:solidFill>
                  <a:srgbClr val="FF0000"/>
                </a:solidFill>
              </a:rPr>
              <a:t>data.bin</a:t>
            </a:r>
            <a:r>
              <a:rPr kumimoji="1" lang="en-US" altLang="zh-TW" b="1" dirty="0">
                <a:solidFill>
                  <a:srgbClr val="FF0000"/>
                </a:solidFill>
              </a:rPr>
              <a:t>”</a:t>
            </a:r>
            <a:r>
              <a:rPr kumimoji="1" lang="en-US" altLang="zh-TW" dirty="0"/>
              <a:t> to </a:t>
            </a:r>
            <a:r>
              <a:rPr kumimoji="1" lang="en-US" altLang="zh-TW" b="1" dirty="0">
                <a:solidFill>
                  <a:srgbClr val="FF0000"/>
                </a:solidFill>
              </a:rPr>
              <a:t>input</a:t>
            </a:r>
            <a:r>
              <a:rPr kumimoji="1" lang="en-US" altLang="zh-TW" dirty="0"/>
              <a:t> buffer before kernel launch (in line 158 of sample code)</a:t>
            </a:r>
            <a:r>
              <a:rPr kumimoji="1" lang="en-US" altLang="zh-TW" dirty="0" smtClean="0"/>
              <a:t>.</a:t>
            </a:r>
          </a:p>
          <a:p>
            <a:r>
              <a:rPr kumimoji="1" lang="en-US" altLang="zh-TW" dirty="0" smtClean="0"/>
              <a:t>Return the size of input buffer: </a:t>
            </a:r>
            <a:r>
              <a:rPr kumimoji="1" lang="en-US" altLang="zh-TW" i="1" dirty="0" err="1" smtClean="0">
                <a:solidFill>
                  <a:srgbClr val="FF0000"/>
                </a:solidFill>
              </a:rPr>
              <a:t>input_size</a:t>
            </a:r>
            <a:endParaRPr kumimoji="1" lang="en-US" altLang="zh-TW" i="1" dirty="0" smtClean="0">
              <a:solidFill>
                <a:srgbClr val="FF0000"/>
              </a:solidFill>
            </a:endParaRPr>
          </a:p>
          <a:p>
            <a:pPr marL="0" indent="0">
              <a:buNone/>
            </a:pP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15</a:t>
            </a:fld>
            <a:endParaRPr kumimoji="1" lang="zh-TW" altLang="en-US"/>
          </a:p>
        </p:txBody>
      </p:sp>
    </p:spTree>
    <p:extLst>
      <p:ext uri="{BB962C8B-B14F-4D97-AF65-F5344CB8AC3E}">
        <p14:creationId xmlns:p14="http://schemas.microsoft.com/office/powerpoint/2010/main" val="331869607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Specification</a:t>
            </a:r>
            <a:endParaRPr kumimoji="1" lang="zh-TW" altLang="en-US" dirty="0"/>
          </a:p>
        </p:txBody>
      </p:sp>
      <p:sp>
        <p:nvSpPr>
          <p:cNvPr id="3" name="內容版面配置區 2"/>
          <p:cNvSpPr>
            <a:spLocks noGrp="1"/>
          </p:cNvSpPr>
          <p:nvPr>
            <p:ph idx="1"/>
          </p:nvPr>
        </p:nvSpPr>
        <p:spPr/>
        <p:txBody>
          <a:bodyPr>
            <a:normAutofit fontScale="92500" lnSpcReduction="20000"/>
          </a:bodyPr>
          <a:lstStyle/>
          <a:p>
            <a:r>
              <a:rPr kumimoji="1" lang="en-US" altLang="zh-TW" dirty="0" smtClean="0"/>
              <a:t>Implement </a:t>
            </a:r>
            <a:r>
              <a:rPr kumimoji="1" lang="en-US" altLang="zh-TW" b="1" dirty="0" err="1" smtClean="0">
                <a:solidFill>
                  <a:srgbClr val="FF0000"/>
                </a:solidFill>
              </a:rPr>
              <a:t>Gwrite</a:t>
            </a:r>
            <a:r>
              <a:rPr kumimoji="1" lang="en-US" altLang="zh-TW" b="1" dirty="0" smtClean="0">
                <a:solidFill>
                  <a:srgbClr val="FF0000"/>
                </a:solidFill>
              </a:rPr>
              <a:t>()</a:t>
            </a:r>
            <a:r>
              <a:rPr kumimoji="1" lang="en-US" altLang="zh-TW" dirty="0" smtClean="0"/>
              <a:t>, </a:t>
            </a:r>
            <a:r>
              <a:rPr kumimoji="1" lang="en-US" altLang="zh-TW" b="1" dirty="0" err="1" smtClean="0">
                <a:solidFill>
                  <a:srgbClr val="FF0000"/>
                </a:solidFill>
              </a:rPr>
              <a:t>Gread</a:t>
            </a:r>
            <a:r>
              <a:rPr kumimoji="1" lang="en-US" altLang="zh-TW" b="1" dirty="0" smtClean="0">
                <a:solidFill>
                  <a:srgbClr val="FF0000"/>
                </a:solidFill>
              </a:rPr>
              <a:t>()</a:t>
            </a:r>
            <a:r>
              <a:rPr kumimoji="1" lang="en-US" altLang="zh-TW" dirty="0" smtClean="0"/>
              <a:t> and </a:t>
            </a:r>
            <a:r>
              <a:rPr kumimoji="1" lang="en-US" altLang="zh-TW" b="1" dirty="0" smtClean="0">
                <a:solidFill>
                  <a:srgbClr val="FF0000"/>
                </a:solidFill>
              </a:rPr>
              <a:t>snapshot()</a:t>
            </a:r>
            <a:r>
              <a:rPr kumimoji="1" lang="en-US" altLang="zh-TW" dirty="0" smtClean="0"/>
              <a:t>, the name and input parameter must same as follow:</a:t>
            </a:r>
          </a:p>
          <a:p>
            <a:pPr lvl="1"/>
            <a:r>
              <a:rPr kumimoji="1" lang="en-US" altLang="zh-TW" b="1" dirty="0" err="1" smtClean="0">
                <a:solidFill>
                  <a:srgbClr val="FF0000"/>
                </a:solidFill>
              </a:rPr>
              <a:t>Gwrite</a:t>
            </a:r>
            <a:r>
              <a:rPr kumimoji="1" lang="en-US" altLang="zh-TW" b="1" dirty="0" smtClean="0">
                <a:solidFill>
                  <a:srgbClr val="FF0000"/>
                </a:solidFill>
              </a:rPr>
              <a:t>(data, </a:t>
            </a:r>
            <a:r>
              <a:rPr kumimoji="1" lang="en-US" altLang="zh-TW" b="1" dirty="0" err="1" smtClean="0">
                <a:solidFill>
                  <a:srgbClr val="FF0000"/>
                </a:solidFill>
              </a:rPr>
              <a:t>i</a:t>
            </a:r>
            <a:r>
              <a:rPr kumimoji="1" lang="en-US" altLang="zh-TW" b="1" dirty="0" smtClean="0">
                <a:solidFill>
                  <a:srgbClr val="FF0000"/>
                </a:solidFill>
              </a:rPr>
              <a:t>, input[</a:t>
            </a:r>
            <a:r>
              <a:rPr kumimoji="1" lang="en-US" altLang="zh-TW" b="1" dirty="0" err="1" smtClean="0">
                <a:solidFill>
                  <a:srgbClr val="FF0000"/>
                </a:solidFill>
              </a:rPr>
              <a:t>i</a:t>
            </a:r>
            <a:r>
              <a:rPr kumimoji="1" lang="en-US" altLang="zh-TW" b="1" dirty="0" smtClean="0">
                <a:solidFill>
                  <a:srgbClr val="FF0000"/>
                </a:solidFill>
              </a:rPr>
              <a:t>]);</a:t>
            </a:r>
          </a:p>
          <a:p>
            <a:pPr lvl="1"/>
            <a:r>
              <a:rPr kumimoji="1" lang="en-US" altLang="zh-TW" b="1" dirty="0" err="1" smtClean="0">
                <a:solidFill>
                  <a:srgbClr val="FF0000"/>
                </a:solidFill>
              </a:rPr>
              <a:t>Gread</a:t>
            </a:r>
            <a:r>
              <a:rPr kumimoji="1" lang="en-US" altLang="zh-TW" b="1" dirty="0" smtClean="0">
                <a:solidFill>
                  <a:srgbClr val="FF0000"/>
                </a:solidFill>
              </a:rPr>
              <a:t>(data, </a:t>
            </a:r>
            <a:r>
              <a:rPr kumimoji="1" lang="en-US" altLang="zh-TW" b="1" dirty="0" err="1" smtClean="0">
                <a:solidFill>
                  <a:srgbClr val="FF0000"/>
                </a:solidFill>
              </a:rPr>
              <a:t>i</a:t>
            </a:r>
            <a:r>
              <a:rPr kumimoji="1" lang="en-US" altLang="zh-TW" b="1" dirty="0" smtClean="0">
                <a:solidFill>
                  <a:srgbClr val="FF0000"/>
                </a:solidFill>
              </a:rPr>
              <a:t>);</a:t>
            </a:r>
          </a:p>
          <a:p>
            <a:pPr lvl="1"/>
            <a:r>
              <a:rPr kumimoji="1" lang="en-US" altLang="zh-TW" b="1" dirty="0" smtClean="0">
                <a:solidFill>
                  <a:srgbClr val="FF0000"/>
                </a:solidFill>
              </a:rPr>
              <a:t>snapshot(results, data, </a:t>
            </a:r>
            <a:r>
              <a:rPr kumimoji="1" lang="en-US" altLang="zh-TW" b="1" dirty="0" err="1" smtClean="0">
                <a:solidFill>
                  <a:srgbClr val="FF0000"/>
                </a:solidFill>
              </a:rPr>
              <a:t>input_size</a:t>
            </a:r>
            <a:r>
              <a:rPr kumimoji="1" lang="en-US" altLang="zh-TW" b="1" dirty="0" smtClean="0">
                <a:solidFill>
                  <a:srgbClr val="FF0000"/>
                </a:solidFill>
              </a:rPr>
              <a:t>);</a:t>
            </a:r>
          </a:p>
          <a:p>
            <a:r>
              <a:rPr kumimoji="1" lang="en-US" altLang="zh-TW" dirty="0" smtClean="0"/>
              <a:t>Because TA will replace your </a:t>
            </a:r>
            <a:r>
              <a:rPr kumimoji="1" lang="en-US" altLang="zh-TW" dirty="0" err="1" smtClean="0">
                <a:solidFill>
                  <a:srgbClr val="FF0000"/>
                </a:solidFill>
              </a:rPr>
              <a:t>Gwrite</a:t>
            </a:r>
            <a:r>
              <a:rPr kumimoji="1" lang="en-US" altLang="zh-TW" dirty="0" smtClean="0">
                <a:solidFill>
                  <a:srgbClr val="FF0000"/>
                </a:solidFill>
              </a:rPr>
              <a:t>/</a:t>
            </a:r>
            <a:r>
              <a:rPr kumimoji="1" lang="en-US" altLang="zh-TW" dirty="0" err="1" smtClean="0">
                <a:solidFill>
                  <a:srgbClr val="FF0000"/>
                </a:solidFill>
              </a:rPr>
              <a:t>Gread</a:t>
            </a:r>
            <a:r>
              <a:rPr kumimoji="1" lang="en-US" altLang="zh-TW" dirty="0" smtClean="0">
                <a:solidFill>
                  <a:srgbClr val="FF0000"/>
                </a:solidFill>
              </a:rPr>
              <a:t> code section</a:t>
            </a:r>
            <a:r>
              <a:rPr kumimoji="1" lang="en-US" altLang="zh-TW" dirty="0" smtClean="0"/>
              <a:t> (in line 144~153 of our sample code) to a access pattern, it mean that you don’t change any symbol to theses parameters, such like </a:t>
            </a:r>
            <a:r>
              <a:rPr kumimoji="1" lang="en-US" altLang="zh-TW" dirty="0" err="1" smtClean="0"/>
              <a:t>Gwrite</a:t>
            </a:r>
            <a:r>
              <a:rPr kumimoji="1" lang="en-US" altLang="zh-TW" dirty="0" smtClean="0"/>
              <a:t>(data, </a:t>
            </a:r>
            <a:r>
              <a:rPr kumimoji="1" lang="en-US" altLang="zh-TW" dirty="0" err="1" smtClean="0"/>
              <a:t>i</a:t>
            </a:r>
            <a:r>
              <a:rPr kumimoji="1" lang="en-US" altLang="zh-TW" dirty="0" smtClean="0"/>
              <a:t>, input[</a:t>
            </a:r>
            <a:r>
              <a:rPr kumimoji="1" lang="en-US" altLang="zh-TW" dirty="0" err="1" smtClean="0"/>
              <a:t>i</a:t>
            </a:r>
            <a:r>
              <a:rPr kumimoji="1" lang="en-US" altLang="zh-TW" dirty="0" smtClean="0"/>
              <a:t>]) that you </a:t>
            </a:r>
            <a:r>
              <a:rPr kumimoji="1" lang="en-US" altLang="zh-TW" dirty="0" smtClean="0">
                <a:solidFill>
                  <a:srgbClr val="FF0000"/>
                </a:solidFill>
              </a:rPr>
              <a:t>cannot</a:t>
            </a:r>
            <a:r>
              <a:rPr kumimoji="1" lang="en-US" altLang="zh-TW" dirty="0" smtClean="0"/>
              <a:t> change to </a:t>
            </a:r>
            <a:r>
              <a:rPr kumimoji="1" lang="en-US" altLang="zh-TW" dirty="0" err="1" smtClean="0"/>
              <a:t>Gwrite</a:t>
            </a:r>
            <a:r>
              <a:rPr kumimoji="1" lang="en-US" altLang="zh-TW" dirty="0" smtClean="0"/>
              <a:t>(</a:t>
            </a:r>
            <a:r>
              <a:rPr kumimoji="1" lang="en-US" altLang="zh-TW" dirty="0" err="1" smtClean="0">
                <a:solidFill>
                  <a:srgbClr val="FF0000"/>
                </a:solidFill>
              </a:rPr>
              <a:t>tmp</a:t>
            </a:r>
            <a:r>
              <a:rPr kumimoji="1" lang="en-US" altLang="zh-TW" dirty="0" smtClean="0"/>
              <a:t>, </a:t>
            </a:r>
            <a:r>
              <a:rPr kumimoji="1" lang="en-US" altLang="zh-TW" dirty="0" err="1" smtClean="0"/>
              <a:t>i</a:t>
            </a:r>
            <a:r>
              <a:rPr kumimoji="1" lang="en-US" altLang="zh-TW" dirty="0" smtClean="0"/>
              <a:t>, </a:t>
            </a:r>
            <a:r>
              <a:rPr kumimoji="1" lang="en-US" altLang="zh-TW" dirty="0" smtClean="0">
                <a:solidFill>
                  <a:srgbClr val="FF0000"/>
                </a:solidFill>
              </a:rPr>
              <a:t>in</a:t>
            </a:r>
            <a:r>
              <a:rPr kumimoji="1" lang="en-US" altLang="zh-TW" dirty="0" smtClean="0"/>
              <a:t>[</a:t>
            </a:r>
            <a:r>
              <a:rPr kumimoji="1" lang="en-US" altLang="zh-TW" dirty="0" err="1" smtClean="0"/>
              <a:t>i</a:t>
            </a:r>
            <a:r>
              <a:rPr kumimoji="1" lang="en-US" altLang="zh-TW" dirty="0" smtClean="0"/>
              <a:t>]).</a:t>
            </a:r>
            <a:endParaRPr kumimoji="1" lang="zh-TW" altLang="en-US" dirty="0"/>
          </a:p>
        </p:txBody>
      </p:sp>
      <p:sp>
        <p:nvSpPr>
          <p:cNvPr id="4" name="日期版面配置區 3"/>
          <p:cNvSpPr>
            <a:spLocks noGrp="1"/>
          </p:cNvSpPr>
          <p:nvPr>
            <p:ph type="dt" sz="half" idx="10"/>
          </p:nvPr>
        </p:nvSpPr>
        <p:spPr/>
        <p:txBody>
          <a:bodyPr/>
          <a:lstStyle/>
          <a:p>
            <a:fld id="{1285A8B6-FB69-9F49-B58C-22B33D031066}"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16</a:t>
            </a:fld>
            <a:endParaRPr kumimoji="1" lang="zh-TW" altLang="en-US"/>
          </a:p>
        </p:txBody>
      </p:sp>
    </p:spTree>
    <p:extLst>
      <p:ext uri="{BB962C8B-B14F-4D97-AF65-F5344CB8AC3E}">
        <p14:creationId xmlns:p14="http://schemas.microsoft.com/office/powerpoint/2010/main" val="25986094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Specification</a:t>
            </a:r>
            <a:endParaRPr kumimoji="1" lang="zh-TW" altLang="en-US" dirty="0"/>
          </a:p>
        </p:txBody>
      </p:sp>
      <p:sp>
        <p:nvSpPr>
          <p:cNvPr id="3" name="內容版面配置區 2"/>
          <p:cNvSpPr>
            <a:spLocks noGrp="1"/>
          </p:cNvSpPr>
          <p:nvPr>
            <p:ph idx="1"/>
          </p:nvPr>
        </p:nvSpPr>
        <p:spPr/>
        <p:txBody>
          <a:bodyPr/>
          <a:lstStyle/>
          <a:p>
            <a:r>
              <a:rPr kumimoji="1" lang="en-US" altLang="zh-TW" dirty="0" smtClean="0"/>
              <a:t>You have to write two patterns to limit a region as </a:t>
            </a:r>
            <a:r>
              <a:rPr kumimoji="1" lang="en-US" altLang="zh-TW" dirty="0" err="1">
                <a:solidFill>
                  <a:srgbClr val="FF0000"/>
                </a:solidFill>
              </a:rPr>
              <a:t>Gwrite</a:t>
            </a:r>
            <a:r>
              <a:rPr kumimoji="1" lang="en-US" altLang="zh-TW" dirty="0">
                <a:solidFill>
                  <a:srgbClr val="FF0000"/>
                </a:solidFill>
              </a:rPr>
              <a:t>/</a:t>
            </a:r>
            <a:r>
              <a:rPr kumimoji="1" lang="en-US" altLang="zh-TW" dirty="0" err="1">
                <a:solidFill>
                  <a:srgbClr val="FF0000"/>
                </a:solidFill>
              </a:rPr>
              <a:t>Gread</a:t>
            </a:r>
            <a:r>
              <a:rPr kumimoji="1" lang="en-US" altLang="zh-TW" dirty="0">
                <a:solidFill>
                  <a:srgbClr val="FF0000"/>
                </a:solidFill>
              </a:rPr>
              <a:t> code </a:t>
            </a:r>
            <a:r>
              <a:rPr kumimoji="1" lang="en-US" altLang="zh-TW" dirty="0" smtClean="0">
                <a:solidFill>
                  <a:srgbClr val="FF0000"/>
                </a:solidFill>
              </a:rPr>
              <a:t>section </a:t>
            </a:r>
            <a:r>
              <a:rPr kumimoji="1" lang="en-US" altLang="zh-TW" dirty="0" smtClean="0"/>
              <a:t>in your code: </a:t>
            </a:r>
          </a:p>
          <a:p>
            <a:pPr lvl="1"/>
            <a:r>
              <a:rPr kumimoji="1" lang="en-US" altLang="zh-TW" dirty="0" smtClean="0"/>
              <a:t>“</a:t>
            </a:r>
            <a:r>
              <a:rPr kumimoji="1" lang="en-US" altLang="zh-TW" dirty="0" smtClean="0">
                <a:solidFill>
                  <a:srgbClr val="FF0000"/>
                </a:solidFill>
              </a:rPr>
              <a:t>/</a:t>
            </a:r>
            <a:r>
              <a:rPr kumimoji="1" lang="en-US" altLang="zh-TW" dirty="0">
                <a:solidFill>
                  <a:srgbClr val="FF0000"/>
                </a:solidFill>
              </a:rPr>
              <a:t>/####</a:t>
            </a:r>
            <a:r>
              <a:rPr kumimoji="1" lang="en-US" altLang="zh-TW" dirty="0" err="1">
                <a:solidFill>
                  <a:srgbClr val="FF0000"/>
                </a:solidFill>
              </a:rPr>
              <a:t>Gwrite</a:t>
            </a:r>
            <a:r>
              <a:rPr kumimoji="1" lang="en-US" altLang="zh-TW" dirty="0">
                <a:solidFill>
                  <a:srgbClr val="FF0000"/>
                </a:solidFill>
              </a:rPr>
              <a:t>/</a:t>
            </a:r>
            <a:r>
              <a:rPr kumimoji="1" lang="en-US" altLang="zh-TW" dirty="0" err="1">
                <a:solidFill>
                  <a:srgbClr val="FF0000"/>
                </a:solidFill>
              </a:rPr>
              <a:t>Gread</a:t>
            </a:r>
            <a:r>
              <a:rPr kumimoji="1" lang="en-US" altLang="zh-TW" dirty="0">
                <a:solidFill>
                  <a:srgbClr val="FF0000"/>
                </a:solidFill>
              </a:rPr>
              <a:t> code section start###</a:t>
            </a:r>
            <a:r>
              <a:rPr kumimoji="1" lang="en-US" altLang="zh-TW" dirty="0" smtClean="0">
                <a:solidFill>
                  <a:srgbClr val="FF0000"/>
                </a:solidFill>
              </a:rPr>
              <a:t>#</a:t>
            </a:r>
            <a:r>
              <a:rPr kumimoji="1" lang="en-US" altLang="zh-TW" dirty="0" smtClean="0"/>
              <a:t>”</a:t>
            </a:r>
          </a:p>
          <a:p>
            <a:pPr lvl="1"/>
            <a:r>
              <a:rPr kumimoji="1" lang="en-US" altLang="zh-TW" dirty="0"/>
              <a:t>“</a:t>
            </a:r>
            <a:r>
              <a:rPr kumimoji="1" lang="en-US" altLang="zh-TW" dirty="0">
                <a:solidFill>
                  <a:srgbClr val="FF0000"/>
                </a:solidFill>
              </a:rPr>
              <a:t>//####</a:t>
            </a:r>
            <a:r>
              <a:rPr kumimoji="1" lang="en-US" altLang="zh-TW" dirty="0" err="1">
                <a:solidFill>
                  <a:srgbClr val="FF0000"/>
                </a:solidFill>
              </a:rPr>
              <a:t>Gwrite</a:t>
            </a:r>
            <a:r>
              <a:rPr kumimoji="1" lang="en-US" altLang="zh-TW" dirty="0">
                <a:solidFill>
                  <a:srgbClr val="FF0000"/>
                </a:solidFill>
              </a:rPr>
              <a:t>/</a:t>
            </a:r>
            <a:r>
              <a:rPr kumimoji="1" lang="en-US" altLang="zh-TW" dirty="0" err="1">
                <a:solidFill>
                  <a:srgbClr val="FF0000"/>
                </a:solidFill>
              </a:rPr>
              <a:t>Gread</a:t>
            </a:r>
            <a:r>
              <a:rPr kumimoji="1" lang="en-US" altLang="zh-TW" dirty="0">
                <a:solidFill>
                  <a:srgbClr val="FF0000"/>
                </a:solidFill>
              </a:rPr>
              <a:t> code section end#### </a:t>
            </a:r>
            <a:r>
              <a:rPr kumimoji="1" lang="en-US" altLang="zh-TW" dirty="0"/>
              <a:t>” </a:t>
            </a:r>
            <a:endParaRPr kumimoji="1" lang="en-US" altLang="zh-TW" dirty="0" smtClean="0"/>
          </a:p>
          <a:p>
            <a:r>
              <a:rPr kumimoji="1" lang="en-US" altLang="zh-TW" dirty="0" smtClean="0"/>
              <a:t>All the </a:t>
            </a:r>
            <a:r>
              <a:rPr kumimoji="1" lang="en-US" altLang="zh-TW" dirty="0" err="1" smtClean="0">
                <a:solidFill>
                  <a:srgbClr val="FF0000"/>
                </a:solidFill>
              </a:rPr>
              <a:t>Gread</a:t>
            </a:r>
            <a:r>
              <a:rPr kumimoji="1" lang="en-US" altLang="zh-TW" dirty="0" smtClean="0">
                <a:solidFill>
                  <a:srgbClr val="FF0000"/>
                </a:solidFill>
              </a:rPr>
              <a:t>()</a:t>
            </a:r>
            <a:r>
              <a:rPr kumimoji="1" lang="en-US" altLang="zh-TW" dirty="0" smtClean="0"/>
              <a:t> and </a:t>
            </a:r>
            <a:r>
              <a:rPr kumimoji="1" lang="en-US" altLang="zh-TW" dirty="0" err="1" smtClean="0">
                <a:solidFill>
                  <a:srgbClr val="FF0000"/>
                </a:solidFill>
              </a:rPr>
              <a:t>Gwrite</a:t>
            </a:r>
            <a:r>
              <a:rPr kumimoji="1" lang="en-US" altLang="zh-TW" dirty="0" smtClean="0">
                <a:solidFill>
                  <a:srgbClr val="FF0000"/>
                </a:solidFill>
              </a:rPr>
              <a:t>()</a:t>
            </a:r>
            <a:r>
              <a:rPr kumimoji="1" lang="en-US" altLang="zh-TW" dirty="0" smtClean="0"/>
              <a:t> operations are only written between </a:t>
            </a:r>
            <a:r>
              <a:rPr kumimoji="1" lang="en-US" altLang="zh-TW" dirty="0" err="1">
                <a:solidFill>
                  <a:srgbClr val="FF0000"/>
                </a:solidFill>
              </a:rPr>
              <a:t>Gwrite</a:t>
            </a:r>
            <a:r>
              <a:rPr kumimoji="1" lang="en-US" altLang="zh-TW" dirty="0">
                <a:solidFill>
                  <a:srgbClr val="FF0000"/>
                </a:solidFill>
              </a:rPr>
              <a:t>/</a:t>
            </a:r>
            <a:r>
              <a:rPr kumimoji="1" lang="en-US" altLang="zh-TW" dirty="0" err="1">
                <a:solidFill>
                  <a:srgbClr val="FF0000"/>
                </a:solidFill>
              </a:rPr>
              <a:t>Gread</a:t>
            </a:r>
            <a:r>
              <a:rPr kumimoji="1" lang="en-US" altLang="zh-TW" dirty="0">
                <a:solidFill>
                  <a:srgbClr val="FF0000"/>
                </a:solidFill>
              </a:rPr>
              <a:t> code </a:t>
            </a:r>
            <a:r>
              <a:rPr kumimoji="1" lang="en-US" altLang="zh-TW" dirty="0" smtClean="0">
                <a:solidFill>
                  <a:srgbClr val="FF0000"/>
                </a:solidFill>
              </a:rPr>
              <a:t>section</a:t>
            </a:r>
            <a:r>
              <a:rPr kumimoji="1" lang="en-US" altLang="zh-TW" dirty="0" smtClean="0"/>
              <a:t>.</a:t>
            </a: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17</a:t>
            </a:fld>
            <a:endParaRPr kumimoji="1" lang="zh-TW" altLang="en-US"/>
          </a:p>
        </p:txBody>
      </p:sp>
    </p:spTree>
    <p:extLst>
      <p:ext uri="{BB962C8B-B14F-4D97-AF65-F5344CB8AC3E}">
        <p14:creationId xmlns:p14="http://schemas.microsoft.com/office/powerpoint/2010/main" val="379156440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18</a:t>
            </a:fld>
            <a:endParaRPr kumimoji="1" lang="zh-TW" altLang="en-US"/>
          </a:p>
        </p:txBody>
      </p:sp>
      <p:pic>
        <p:nvPicPr>
          <p:cNvPr id="7" name="圖片 6"/>
          <p:cNvPicPr>
            <a:picLocks noChangeAspect="1"/>
          </p:cNvPicPr>
          <p:nvPr/>
        </p:nvPicPr>
        <p:blipFill>
          <a:blip r:embed="rId2"/>
          <a:stretch>
            <a:fillRect/>
          </a:stretch>
        </p:blipFill>
        <p:spPr>
          <a:xfrm>
            <a:off x="266700" y="1016000"/>
            <a:ext cx="8597900" cy="4826000"/>
          </a:xfrm>
          <a:prstGeom prst="rect">
            <a:avLst/>
          </a:prstGeom>
        </p:spPr>
      </p:pic>
      <p:sp>
        <p:nvSpPr>
          <p:cNvPr id="8" name="矩形 7"/>
          <p:cNvSpPr/>
          <p:nvPr/>
        </p:nvSpPr>
        <p:spPr>
          <a:xfrm>
            <a:off x="1336872" y="3200261"/>
            <a:ext cx="4812741" cy="359298"/>
          </a:xfrm>
          <a:prstGeom prst="rect">
            <a:avLst/>
          </a:prstGeom>
          <a:noFill/>
          <a:ln w="57150" cmpd="sng"/>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zh-TW" altLang="en-US"/>
          </a:p>
        </p:txBody>
      </p:sp>
      <p:sp>
        <p:nvSpPr>
          <p:cNvPr id="9" name="矩形 8"/>
          <p:cNvSpPr/>
          <p:nvPr/>
        </p:nvSpPr>
        <p:spPr>
          <a:xfrm>
            <a:off x="1336872" y="5358047"/>
            <a:ext cx="4812741" cy="359298"/>
          </a:xfrm>
          <a:prstGeom prst="rect">
            <a:avLst/>
          </a:prstGeom>
          <a:noFill/>
          <a:ln w="57150" cmpd="sng"/>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zh-TW" altLang="en-US"/>
          </a:p>
        </p:txBody>
      </p:sp>
      <p:sp>
        <p:nvSpPr>
          <p:cNvPr id="10" name="文字方塊 9"/>
          <p:cNvSpPr txBox="1"/>
          <p:nvPr/>
        </p:nvSpPr>
        <p:spPr>
          <a:xfrm>
            <a:off x="266700" y="25067"/>
            <a:ext cx="8743499" cy="1200329"/>
          </a:xfrm>
          <a:prstGeom prst="rect">
            <a:avLst/>
          </a:prstGeom>
          <a:noFill/>
        </p:spPr>
        <p:txBody>
          <a:bodyPr wrap="none" rtlCol="0">
            <a:spAutoFit/>
          </a:bodyPr>
          <a:lstStyle/>
          <a:p>
            <a:r>
              <a:rPr kumimoji="1" lang="en-US" altLang="zh-TW" dirty="0"/>
              <a:t>You have to write two patterns to limit a region as </a:t>
            </a:r>
            <a:r>
              <a:rPr kumimoji="1" lang="en-US" altLang="zh-TW" dirty="0" err="1">
                <a:solidFill>
                  <a:srgbClr val="FF0000"/>
                </a:solidFill>
              </a:rPr>
              <a:t>Gwrite</a:t>
            </a:r>
            <a:r>
              <a:rPr kumimoji="1" lang="en-US" altLang="zh-TW" dirty="0">
                <a:solidFill>
                  <a:srgbClr val="FF0000"/>
                </a:solidFill>
              </a:rPr>
              <a:t>/</a:t>
            </a:r>
            <a:r>
              <a:rPr kumimoji="1" lang="en-US" altLang="zh-TW" dirty="0" err="1">
                <a:solidFill>
                  <a:srgbClr val="FF0000"/>
                </a:solidFill>
              </a:rPr>
              <a:t>Gread</a:t>
            </a:r>
            <a:r>
              <a:rPr kumimoji="1" lang="en-US" altLang="zh-TW" dirty="0">
                <a:solidFill>
                  <a:srgbClr val="FF0000"/>
                </a:solidFill>
              </a:rPr>
              <a:t> code section </a:t>
            </a:r>
            <a:r>
              <a:rPr kumimoji="1" lang="en-US" altLang="zh-TW" dirty="0"/>
              <a:t>in your code: </a:t>
            </a:r>
          </a:p>
          <a:p>
            <a:pPr lvl="1"/>
            <a:r>
              <a:rPr kumimoji="1" lang="en-US" altLang="zh-TW" dirty="0"/>
              <a:t>“</a:t>
            </a:r>
            <a:r>
              <a:rPr kumimoji="1" lang="en-US" altLang="zh-TW" dirty="0">
                <a:solidFill>
                  <a:srgbClr val="FF0000"/>
                </a:solidFill>
              </a:rPr>
              <a:t>//####</a:t>
            </a:r>
            <a:r>
              <a:rPr kumimoji="1" lang="en-US" altLang="zh-TW" dirty="0" err="1">
                <a:solidFill>
                  <a:srgbClr val="FF0000"/>
                </a:solidFill>
              </a:rPr>
              <a:t>Gwrite</a:t>
            </a:r>
            <a:r>
              <a:rPr kumimoji="1" lang="en-US" altLang="zh-TW" dirty="0">
                <a:solidFill>
                  <a:srgbClr val="FF0000"/>
                </a:solidFill>
              </a:rPr>
              <a:t>/</a:t>
            </a:r>
            <a:r>
              <a:rPr kumimoji="1" lang="en-US" altLang="zh-TW" dirty="0" err="1">
                <a:solidFill>
                  <a:srgbClr val="FF0000"/>
                </a:solidFill>
              </a:rPr>
              <a:t>Gread</a:t>
            </a:r>
            <a:r>
              <a:rPr kumimoji="1" lang="en-US" altLang="zh-TW" dirty="0">
                <a:solidFill>
                  <a:srgbClr val="FF0000"/>
                </a:solidFill>
              </a:rPr>
              <a:t> code section start####</a:t>
            </a:r>
            <a:r>
              <a:rPr kumimoji="1" lang="en-US" altLang="zh-TW" dirty="0"/>
              <a:t>”</a:t>
            </a:r>
          </a:p>
          <a:p>
            <a:pPr lvl="1"/>
            <a:r>
              <a:rPr kumimoji="1" lang="en-US" altLang="zh-TW" dirty="0"/>
              <a:t>“</a:t>
            </a:r>
            <a:r>
              <a:rPr kumimoji="1" lang="en-US" altLang="zh-TW" dirty="0">
                <a:solidFill>
                  <a:srgbClr val="FF0000"/>
                </a:solidFill>
              </a:rPr>
              <a:t>//####</a:t>
            </a:r>
            <a:r>
              <a:rPr kumimoji="1" lang="en-US" altLang="zh-TW" dirty="0" err="1">
                <a:solidFill>
                  <a:srgbClr val="FF0000"/>
                </a:solidFill>
              </a:rPr>
              <a:t>Gwrite</a:t>
            </a:r>
            <a:r>
              <a:rPr kumimoji="1" lang="en-US" altLang="zh-TW" dirty="0">
                <a:solidFill>
                  <a:srgbClr val="FF0000"/>
                </a:solidFill>
              </a:rPr>
              <a:t>/</a:t>
            </a:r>
            <a:r>
              <a:rPr kumimoji="1" lang="en-US" altLang="zh-TW" dirty="0" err="1">
                <a:solidFill>
                  <a:srgbClr val="FF0000"/>
                </a:solidFill>
              </a:rPr>
              <a:t>Gread</a:t>
            </a:r>
            <a:r>
              <a:rPr kumimoji="1" lang="en-US" altLang="zh-TW" dirty="0">
                <a:solidFill>
                  <a:srgbClr val="FF0000"/>
                </a:solidFill>
              </a:rPr>
              <a:t> code section end#### </a:t>
            </a:r>
            <a:r>
              <a:rPr kumimoji="1" lang="en-US" altLang="zh-TW" dirty="0"/>
              <a:t>” </a:t>
            </a:r>
          </a:p>
          <a:p>
            <a:endParaRPr kumimoji="1" lang="zh-TW" altLang="en-US" dirty="0"/>
          </a:p>
        </p:txBody>
      </p:sp>
      <p:sp>
        <p:nvSpPr>
          <p:cNvPr id="11" name="矩形 10"/>
          <p:cNvSpPr/>
          <p:nvPr/>
        </p:nvSpPr>
        <p:spPr>
          <a:xfrm>
            <a:off x="1336872" y="3578268"/>
            <a:ext cx="7453066" cy="1777782"/>
          </a:xfrm>
          <a:prstGeom prst="rect">
            <a:avLst/>
          </a:prstGeom>
          <a:noFill/>
          <a:ln w="57150" cmpd="sng">
            <a:solidFill>
              <a:srgbClr val="FFFF00"/>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zh-TW" altLang="en-US">
              <a:solidFill>
                <a:srgbClr val="FFFF00"/>
              </a:solidFill>
            </a:endParaRPr>
          </a:p>
        </p:txBody>
      </p:sp>
      <p:cxnSp>
        <p:nvCxnSpPr>
          <p:cNvPr id="12" name="直線箭頭接點 11"/>
          <p:cNvCxnSpPr/>
          <p:nvPr/>
        </p:nvCxnSpPr>
        <p:spPr>
          <a:xfrm flipH="1">
            <a:off x="6406530" y="5358047"/>
            <a:ext cx="419876" cy="998303"/>
          </a:xfrm>
          <a:prstGeom prst="straightConnector1">
            <a:avLst/>
          </a:prstGeom>
          <a:ln w="57150" cmpd="sng">
            <a:solidFill>
              <a:srgbClr val="FFFF00"/>
            </a:solidFill>
            <a:tailEnd type="arrow"/>
          </a:ln>
        </p:spPr>
        <p:style>
          <a:lnRef idx="2">
            <a:schemeClr val="accent2"/>
          </a:lnRef>
          <a:fillRef idx="0">
            <a:schemeClr val="accent2"/>
          </a:fillRef>
          <a:effectRef idx="1">
            <a:schemeClr val="accent2"/>
          </a:effectRef>
          <a:fontRef idx="minor">
            <a:schemeClr val="tx1"/>
          </a:fontRef>
        </p:style>
      </p:cxnSp>
      <p:sp>
        <p:nvSpPr>
          <p:cNvPr id="15" name="文字方塊 14"/>
          <p:cNvSpPr txBox="1"/>
          <p:nvPr/>
        </p:nvSpPr>
        <p:spPr>
          <a:xfrm>
            <a:off x="5285735" y="6343787"/>
            <a:ext cx="3081342" cy="369332"/>
          </a:xfrm>
          <a:prstGeom prst="rect">
            <a:avLst/>
          </a:prstGeom>
          <a:noFill/>
        </p:spPr>
        <p:txBody>
          <a:bodyPr wrap="none" rtlCol="0">
            <a:spAutoFit/>
          </a:bodyPr>
          <a:lstStyle/>
          <a:p>
            <a:r>
              <a:rPr kumimoji="1" lang="en-US" altLang="zh-TW" dirty="0" smtClean="0"/>
              <a:t>TA will replace your code here.</a:t>
            </a:r>
            <a:endParaRPr kumimoji="1" lang="zh-TW" altLang="en-US" dirty="0"/>
          </a:p>
        </p:txBody>
      </p:sp>
    </p:spTree>
    <p:extLst>
      <p:ext uri="{BB962C8B-B14F-4D97-AF65-F5344CB8AC3E}">
        <p14:creationId xmlns:p14="http://schemas.microsoft.com/office/powerpoint/2010/main" val="248786535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Specification</a:t>
            </a:r>
            <a:endParaRPr kumimoji="1" lang="zh-TW" altLang="en-US" dirty="0"/>
          </a:p>
        </p:txBody>
      </p:sp>
      <p:sp>
        <p:nvSpPr>
          <p:cNvPr id="3" name="內容版面配置區 2"/>
          <p:cNvSpPr>
            <a:spLocks noGrp="1"/>
          </p:cNvSpPr>
          <p:nvPr>
            <p:ph idx="1"/>
          </p:nvPr>
        </p:nvSpPr>
        <p:spPr/>
        <p:txBody>
          <a:bodyPr>
            <a:normAutofit fontScale="70000" lnSpcReduction="20000"/>
          </a:bodyPr>
          <a:lstStyle/>
          <a:p>
            <a:r>
              <a:rPr kumimoji="1" lang="en-US" altLang="zh-TW" dirty="0" smtClean="0"/>
              <a:t>You have to </a:t>
            </a:r>
            <a:r>
              <a:rPr kumimoji="1" lang="en-US" altLang="zh-TW" dirty="0" smtClean="0">
                <a:solidFill>
                  <a:srgbClr val="FF0000"/>
                </a:solidFill>
              </a:rPr>
              <a:t>print the times of page fault </a:t>
            </a:r>
            <a:r>
              <a:rPr kumimoji="1" lang="en-US" altLang="zh-TW" dirty="0" smtClean="0"/>
              <a:t>of whole system before the program end. (in line 166 of our sample code). </a:t>
            </a:r>
          </a:p>
          <a:p>
            <a:pPr lvl="1"/>
            <a:r>
              <a:rPr kumimoji="1" lang="en-US" altLang="zh-TW" dirty="0" smtClean="0"/>
              <a:t>For example: our sample code will show the results “</a:t>
            </a:r>
            <a:r>
              <a:rPr lang="en-US" altLang="zh-TW" dirty="0" err="1"/>
              <a:t>pagefault</a:t>
            </a:r>
            <a:r>
              <a:rPr lang="en-US" altLang="zh-TW" dirty="0"/>
              <a:t> times = </a:t>
            </a:r>
            <a:r>
              <a:rPr lang="en-US" altLang="zh-TW" dirty="0" smtClean="0"/>
              <a:t>8192</a:t>
            </a:r>
            <a:r>
              <a:rPr kumimoji="1" lang="en-US" altLang="zh-TW" dirty="0" smtClean="0"/>
              <a:t>”</a:t>
            </a:r>
          </a:p>
          <a:p>
            <a:r>
              <a:rPr kumimoji="1" lang="en-US" altLang="zh-TW" dirty="0" smtClean="0"/>
              <a:t>The </a:t>
            </a:r>
            <a:r>
              <a:rPr kumimoji="1" lang="en-US" altLang="zh-TW" i="1" dirty="0" smtClean="0">
                <a:solidFill>
                  <a:srgbClr val="FF0000"/>
                </a:solidFill>
              </a:rPr>
              <a:t>snapshot() </a:t>
            </a:r>
            <a:r>
              <a:rPr kumimoji="1" lang="en-US" altLang="zh-TW" dirty="0" smtClean="0"/>
              <a:t>have to load the elements of </a:t>
            </a:r>
            <a:r>
              <a:rPr kumimoji="1" lang="en-US" altLang="zh-TW" b="1" i="1" dirty="0" smtClean="0">
                <a:solidFill>
                  <a:srgbClr val="FF0000"/>
                </a:solidFill>
              </a:rPr>
              <a:t>data</a:t>
            </a:r>
            <a:r>
              <a:rPr kumimoji="1" lang="en-US" altLang="zh-TW" dirty="0" smtClean="0"/>
              <a:t> array (in shared memory) to </a:t>
            </a:r>
            <a:r>
              <a:rPr kumimoji="1" lang="en-US" altLang="zh-TW" b="1" i="1" dirty="0" smtClean="0">
                <a:solidFill>
                  <a:srgbClr val="FF0000"/>
                </a:solidFill>
              </a:rPr>
              <a:t>results</a:t>
            </a:r>
            <a:r>
              <a:rPr kumimoji="1" lang="en-US" altLang="zh-TW" dirty="0" smtClean="0"/>
              <a:t> buffer (in global memory).</a:t>
            </a:r>
          </a:p>
          <a:p>
            <a:r>
              <a:rPr kumimoji="1" lang="en-US" altLang="zh-TW" dirty="0" smtClean="0"/>
              <a:t>The implementation of </a:t>
            </a:r>
            <a:r>
              <a:rPr kumimoji="1" lang="en-US" altLang="zh-TW" i="1" dirty="0" smtClean="0">
                <a:solidFill>
                  <a:srgbClr val="FF0000"/>
                </a:solidFill>
              </a:rPr>
              <a:t>snapshot()</a:t>
            </a:r>
            <a:r>
              <a:rPr kumimoji="1" lang="en-US" altLang="zh-TW" dirty="0" smtClean="0"/>
              <a:t> include </a:t>
            </a:r>
            <a:r>
              <a:rPr kumimoji="1" lang="en-US" altLang="zh-TW" i="1" dirty="0" err="1" smtClean="0">
                <a:solidFill>
                  <a:srgbClr val="FF0000"/>
                </a:solidFill>
              </a:rPr>
              <a:t>Gread</a:t>
            </a:r>
            <a:r>
              <a:rPr kumimoji="1" lang="en-US" altLang="zh-TW" i="1" dirty="0" smtClean="0">
                <a:solidFill>
                  <a:srgbClr val="FF0000"/>
                </a:solidFill>
              </a:rPr>
              <a:t>()</a:t>
            </a:r>
            <a:r>
              <a:rPr kumimoji="1" lang="en-US" altLang="zh-TW" dirty="0" smtClean="0"/>
              <a:t> that copy data array from virtual address </a:t>
            </a:r>
            <a:r>
              <a:rPr kumimoji="1" lang="en-US" altLang="zh-TW" i="1" dirty="0" smtClean="0">
                <a:solidFill>
                  <a:srgbClr val="FF0000"/>
                </a:solidFill>
              </a:rPr>
              <a:t>0</a:t>
            </a:r>
            <a:r>
              <a:rPr kumimoji="1" lang="en-US" altLang="zh-TW" dirty="0" smtClean="0"/>
              <a:t> to </a:t>
            </a:r>
            <a:r>
              <a:rPr kumimoji="1" lang="en-US" altLang="zh-TW" i="1" dirty="0" err="1" smtClean="0">
                <a:solidFill>
                  <a:srgbClr val="FF0000"/>
                </a:solidFill>
              </a:rPr>
              <a:t>input_size</a:t>
            </a:r>
            <a:r>
              <a:rPr kumimoji="1" lang="en-US" altLang="zh-TW" i="1" dirty="0" smtClean="0">
                <a:solidFill>
                  <a:srgbClr val="FF0000"/>
                </a:solidFill>
              </a:rPr>
              <a:t> </a:t>
            </a:r>
            <a:r>
              <a:rPr kumimoji="1" lang="en-US" altLang="zh-TW" dirty="0" smtClean="0"/>
              <a:t>(index start from 0)</a:t>
            </a:r>
          </a:p>
          <a:p>
            <a:r>
              <a:rPr kumimoji="1" lang="en-US" altLang="zh-TW" dirty="0" smtClean="0"/>
              <a:t>Finally, after kernel function execute finish, you have to dump the binary contents of </a:t>
            </a:r>
            <a:r>
              <a:rPr kumimoji="1" lang="en-US" altLang="zh-TW" b="1" i="1" dirty="0" smtClean="0">
                <a:solidFill>
                  <a:srgbClr val="FF0000"/>
                </a:solidFill>
              </a:rPr>
              <a:t>results</a:t>
            </a:r>
            <a:r>
              <a:rPr kumimoji="1" lang="en-US" altLang="zh-TW" dirty="0" smtClean="0"/>
              <a:t> buffer into a file, named “</a:t>
            </a:r>
            <a:r>
              <a:rPr lang="en-US" altLang="zh-TW" b="1" dirty="0" err="1">
                <a:solidFill>
                  <a:srgbClr val="FF0000"/>
                </a:solidFill>
              </a:rPr>
              <a:t>snapshot.bin</a:t>
            </a:r>
            <a:r>
              <a:rPr kumimoji="1" lang="en-US" altLang="zh-TW" dirty="0" smtClean="0"/>
              <a:t>” (in line 164 of sample code). TA will check the correctness of this file.</a:t>
            </a:r>
          </a:p>
          <a:p>
            <a:r>
              <a:rPr kumimoji="1" lang="en-US" altLang="zh-TW" dirty="0" smtClean="0"/>
              <a:t>Note that we only count the page fault times from </a:t>
            </a:r>
            <a:r>
              <a:rPr kumimoji="1" lang="en-US" altLang="zh-TW" b="1" i="1" dirty="0" smtClean="0">
                <a:solidFill>
                  <a:srgbClr val="FF0000"/>
                </a:solidFill>
              </a:rPr>
              <a:t>data</a:t>
            </a:r>
            <a:r>
              <a:rPr kumimoji="1" lang="en-US" altLang="zh-TW" dirty="0" smtClean="0">
                <a:solidFill>
                  <a:srgbClr val="FF0000"/>
                </a:solidFill>
              </a:rPr>
              <a:t> </a:t>
            </a:r>
            <a:r>
              <a:rPr kumimoji="1" lang="en-US" altLang="zh-TW" dirty="0" smtClean="0"/>
              <a:t>array access (access from </a:t>
            </a:r>
            <a:r>
              <a:rPr kumimoji="1" lang="en-US" altLang="zh-TW" i="1" dirty="0" smtClean="0">
                <a:solidFill>
                  <a:srgbClr val="FF0000"/>
                </a:solidFill>
              </a:rPr>
              <a:t>input</a:t>
            </a:r>
            <a:r>
              <a:rPr kumimoji="1" lang="en-US" altLang="zh-TW" dirty="0" smtClean="0"/>
              <a:t> buffer and </a:t>
            </a:r>
            <a:r>
              <a:rPr kumimoji="1" lang="en-US" altLang="zh-TW" i="1" dirty="0" smtClean="0">
                <a:solidFill>
                  <a:srgbClr val="FF0000"/>
                </a:solidFill>
              </a:rPr>
              <a:t>results</a:t>
            </a:r>
            <a:r>
              <a:rPr kumimoji="1" lang="en-US" altLang="zh-TW" dirty="0" smtClean="0">
                <a:solidFill>
                  <a:srgbClr val="FF0000"/>
                </a:solidFill>
              </a:rPr>
              <a:t> </a:t>
            </a:r>
            <a:r>
              <a:rPr kumimoji="1" lang="en-US" altLang="zh-TW" dirty="0" smtClean="0"/>
              <a:t>buffer don’t do it).</a:t>
            </a:r>
          </a:p>
          <a:p>
            <a:r>
              <a:rPr kumimoji="1" lang="en-US" altLang="zh-TW" dirty="0" smtClean="0"/>
              <a:t>Note that the executable should be named “</a:t>
            </a:r>
            <a:r>
              <a:rPr kumimoji="1" lang="en-US" altLang="zh-TW" b="1" dirty="0" err="1" smtClean="0">
                <a:solidFill>
                  <a:srgbClr val="FF0000"/>
                </a:solidFill>
              </a:rPr>
              <a:t>vm</a:t>
            </a:r>
            <a:r>
              <a:rPr kumimoji="1" lang="en-US" altLang="zh-TW" b="1" dirty="0" smtClean="0"/>
              <a:t>”</a:t>
            </a:r>
          </a:p>
        </p:txBody>
      </p:sp>
      <p:sp>
        <p:nvSpPr>
          <p:cNvPr id="6" name="日期版面配置區 5"/>
          <p:cNvSpPr>
            <a:spLocks noGrp="1"/>
          </p:cNvSpPr>
          <p:nvPr>
            <p:ph type="dt" sz="half" idx="10"/>
          </p:nvPr>
        </p:nvSpPr>
        <p:spPr/>
        <p:txBody>
          <a:bodyPr/>
          <a:lstStyle/>
          <a:p>
            <a:fld id="{51228D29-2C1E-9741-AEE1-44DDF97A5F9F}" type="datetime1">
              <a:rPr kumimoji="1" lang="en-US" altLang="zh-TW" smtClean="0"/>
              <a:t>11/20/14</a:t>
            </a:fld>
            <a:endParaRPr kumimoji="1" lang="zh-TW" altLang="en-US"/>
          </a:p>
        </p:txBody>
      </p:sp>
      <p:sp>
        <p:nvSpPr>
          <p:cNvPr id="7" name="投影片編號版面配置區 6"/>
          <p:cNvSpPr>
            <a:spLocks noGrp="1"/>
          </p:cNvSpPr>
          <p:nvPr>
            <p:ph type="sldNum" sz="quarter" idx="12"/>
          </p:nvPr>
        </p:nvSpPr>
        <p:spPr/>
        <p:txBody>
          <a:bodyPr/>
          <a:lstStyle/>
          <a:p>
            <a:fld id="{DB37CF59-47A9-1341-88C4-10C797DD7257}" type="slidenum">
              <a:rPr kumimoji="1" lang="zh-TW" altLang="en-US" smtClean="0"/>
              <a:t>19</a:t>
            </a:fld>
            <a:endParaRPr kumimoji="1" lang="zh-TW" altLang="en-US"/>
          </a:p>
        </p:txBody>
      </p:sp>
    </p:spTree>
    <p:extLst>
      <p:ext uri="{BB962C8B-B14F-4D97-AF65-F5344CB8AC3E}">
        <p14:creationId xmlns:p14="http://schemas.microsoft.com/office/powerpoint/2010/main" val="119174568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Project Introduction</a:t>
            </a:r>
            <a:endParaRPr kumimoji="1" lang="zh-TW" altLang="en-US" dirty="0"/>
          </a:p>
        </p:txBody>
      </p:sp>
      <p:sp>
        <p:nvSpPr>
          <p:cNvPr id="3" name="內容版面配置區 2"/>
          <p:cNvSpPr>
            <a:spLocks noGrp="1"/>
          </p:cNvSpPr>
          <p:nvPr>
            <p:ph idx="1"/>
          </p:nvPr>
        </p:nvSpPr>
        <p:spPr/>
        <p:txBody>
          <a:bodyPr>
            <a:normAutofit/>
          </a:bodyPr>
          <a:lstStyle/>
          <a:p>
            <a:r>
              <a:rPr kumimoji="1" lang="en-US" altLang="zh-TW" dirty="0" smtClean="0"/>
              <a:t>Virtual memory is a technique that allows the execution of processes that are not completely in memory. One major advantage of this scheme is that programs can be larger than physical memory.</a:t>
            </a:r>
          </a:p>
          <a:p>
            <a:r>
              <a:rPr kumimoji="1" lang="en-US" altLang="zh-TW" dirty="0" smtClean="0"/>
              <a:t>Because there have no OS in </a:t>
            </a:r>
            <a:r>
              <a:rPr kumimoji="1" lang="en-US" altLang="zh-TW" i="1" dirty="0" smtClean="0"/>
              <a:t>GPU</a:t>
            </a:r>
            <a:r>
              <a:rPr kumimoji="1" lang="en-US" altLang="zh-TW" dirty="0" smtClean="0"/>
              <a:t> to maintain the mechanism of virtual memory, we can try to implement a simple one. </a:t>
            </a:r>
            <a:endParaRPr kumimoji="1" lang="zh-TW" altLang="en-US" dirty="0"/>
          </a:p>
        </p:txBody>
      </p:sp>
      <p:sp>
        <p:nvSpPr>
          <p:cNvPr id="4" name="日期版面配置區 3"/>
          <p:cNvSpPr>
            <a:spLocks noGrp="1"/>
          </p:cNvSpPr>
          <p:nvPr>
            <p:ph type="dt" sz="half" idx="10"/>
          </p:nvPr>
        </p:nvSpPr>
        <p:spPr/>
        <p:txBody>
          <a:bodyPr/>
          <a:lstStyle/>
          <a:p>
            <a:fld id="{75574ACD-7CAE-9B4E-9DCA-2EA019C724FB}"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2</a:t>
            </a:fld>
            <a:endParaRPr kumimoji="1" lang="zh-TW" altLang="en-US"/>
          </a:p>
        </p:txBody>
      </p:sp>
    </p:spTree>
    <p:extLst>
      <p:ext uri="{BB962C8B-B14F-4D97-AF65-F5344CB8AC3E}">
        <p14:creationId xmlns:p14="http://schemas.microsoft.com/office/powerpoint/2010/main" val="184212205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ctrTitle"/>
          </p:nvPr>
        </p:nvSpPr>
        <p:spPr/>
        <p:txBody>
          <a:bodyPr/>
          <a:lstStyle/>
          <a:p>
            <a:r>
              <a:rPr kumimoji="1" lang="en-US" altLang="zh-TW" dirty="0" smtClean="0"/>
              <a:t>CUDA Virtual-Memory sample</a:t>
            </a:r>
            <a:endParaRPr kumimoji="1" lang="zh-TW" altLang="en-US" dirty="0"/>
          </a:p>
        </p:txBody>
      </p:sp>
      <p:sp>
        <p:nvSpPr>
          <p:cNvPr id="5" name="子標題 4"/>
          <p:cNvSpPr>
            <a:spLocks noGrp="1"/>
          </p:cNvSpPr>
          <p:nvPr>
            <p:ph type="subTitle" idx="1"/>
          </p:nvPr>
        </p:nvSpPr>
        <p:spPr/>
        <p:txBody>
          <a:bodyPr/>
          <a:lstStyle/>
          <a:p>
            <a:endParaRPr kumimoji="1" lang="zh-TW" altLang="en-US"/>
          </a:p>
        </p:txBody>
      </p:sp>
      <p:sp>
        <p:nvSpPr>
          <p:cNvPr id="6" name="日期版面配置區 5"/>
          <p:cNvSpPr>
            <a:spLocks noGrp="1"/>
          </p:cNvSpPr>
          <p:nvPr>
            <p:ph type="dt" sz="half" idx="10"/>
          </p:nvPr>
        </p:nvSpPr>
        <p:spPr/>
        <p:txBody>
          <a:bodyPr/>
          <a:lstStyle/>
          <a:p>
            <a:fld id="{56DD55D5-C687-344A-A51E-14829451D457}" type="datetime1">
              <a:rPr kumimoji="1" lang="en-US" altLang="zh-TW" smtClean="0"/>
              <a:t>11/20/14</a:t>
            </a:fld>
            <a:endParaRPr kumimoji="1" lang="zh-TW" altLang="en-US"/>
          </a:p>
        </p:txBody>
      </p:sp>
      <p:sp>
        <p:nvSpPr>
          <p:cNvPr id="7" name="投影片編號版面配置區 6"/>
          <p:cNvSpPr>
            <a:spLocks noGrp="1"/>
          </p:cNvSpPr>
          <p:nvPr>
            <p:ph type="sldNum" sz="quarter" idx="12"/>
          </p:nvPr>
        </p:nvSpPr>
        <p:spPr/>
        <p:txBody>
          <a:bodyPr/>
          <a:lstStyle/>
          <a:p>
            <a:fld id="{DB37CF59-47A9-1341-88C4-10C797DD7257}" type="slidenum">
              <a:rPr kumimoji="1" lang="zh-TW" altLang="en-US" smtClean="0"/>
              <a:t>20</a:t>
            </a:fld>
            <a:endParaRPr kumimoji="1" lang="zh-TW" altLang="en-US"/>
          </a:p>
        </p:txBody>
      </p:sp>
    </p:spTree>
    <p:extLst>
      <p:ext uri="{BB962C8B-B14F-4D97-AF65-F5344CB8AC3E}">
        <p14:creationId xmlns:p14="http://schemas.microsoft.com/office/powerpoint/2010/main" val="44738309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p:cNvPicPr>
            <a:picLocks noChangeAspect="1"/>
          </p:cNvPicPr>
          <p:nvPr/>
        </p:nvPicPr>
        <p:blipFill>
          <a:blip r:embed="rId2"/>
          <a:stretch>
            <a:fillRect/>
          </a:stretch>
        </p:blipFill>
        <p:spPr>
          <a:xfrm>
            <a:off x="1447800" y="0"/>
            <a:ext cx="6231194" cy="6858000"/>
          </a:xfrm>
          <a:prstGeom prst="rect">
            <a:avLst/>
          </a:prstGeom>
        </p:spPr>
      </p:pic>
      <p:sp>
        <p:nvSpPr>
          <p:cNvPr id="7" name="日期版面配置區 6"/>
          <p:cNvSpPr>
            <a:spLocks noGrp="1"/>
          </p:cNvSpPr>
          <p:nvPr>
            <p:ph type="dt" sz="half" idx="10"/>
          </p:nvPr>
        </p:nvSpPr>
        <p:spPr/>
        <p:txBody>
          <a:bodyPr/>
          <a:lstStyle/>
          <a:p>
            <a:fld id="{F9A04563-24A4-E140-B484-6E9E23C665E2}" type="datetime1">
              <a:rPr kumimoji="1" lang="en-US" altLang="zh-TW" smtClean="0"/>
              <a:t>11/20/14</a:t>
            </a:fld>
            <a:endParaRPr kumimoji="1" lang="zh-TW" altLang="en-US"/>
          </a:p>
        </p:txBody>
      </p:sp>
      <p:sp>
        <p:nvSpPr>
          <p:cNvPr id="8" name="投影片編號版面配置區 7"/>
          <p:cNvSpPr>
            <a:spLocks noGrp="1"/>
          </p:cNvSpPr>
          <p:nvPr>
            <p:ph type="sldNum" sz="quarter" idx="12"/>
          </p:nvPr>
        </p:nvSpPr>
        <p:spPr/>
        <p:txBody>
          <a:bodyPr/>
          <a:lstStyle/>
          <a:p>
            <a:fld id="{DB37CF59-47A9-1341-88C4-10C797DD7257}" type="slidenum">
              <a:rPr kumimoji="1" lang="zh-TW" altLang="en-US" smtClean="0"/>
              <a:t>21</a:t>
            </a:fld>
            <a:endParaRPr kumimoji="1" lang="zh-TW" altLang="en-US"/>
          </a:p>
        </p:txBody>
      </p:sp>
    </p:spTree>
    <p:extLst>
      <p:ext uri="{BB962C8B-B14F-4D97-AF65-F5344CB8AC3E}">
        <p14:creationId xmlns:p14="http://schemas.microsoft.com/office/powerpoint/2010/main" val="40969252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日期版面配置區 5"/>
          <p:cNvSpPr>
            <a:spLocks noGrp="1"/>
          </p:cNvSpPr>
          <p:nvPr>
            <p:ph type="dt" sz="half" idx="10"/>
          </p:nvPr>
        </p:nvSpPr>
        <p:spPr/>
        <p:txBody>
          <a:bodyPr/>
          <a:lstStyle/>
          <a:p>
            <a:fld id="{F861E5A7-713E-724E-844C-D6D58636793F}" type="datetime1">
              <a:rPr kumimoji="1" lang="en-US" altLang="zh-TW" smtClean="0"/>
              <a:t>11/20/14</a:t>
            </a:fld>
            <a:endParaRPr kumimoji="1" lang="zh-TW" altLang="en-US"/>
          </a:p>
        </p:txBody>
      </p:sp>
      <p:sp>
        <p:nvSpPr>
          <p:cNvPr id="7" name="投影片編號版面配置區 6"/>
          <p:cNvSpPr>
            <a:spLocks noGrp="1"/>
          </p:cNvSpPr>
          <p:nvPr>
            <p:ph type="sldNum" sz="quarter" idx="12"/>
          </p:nvPr>
        </p:nvSpPr>
        <p:spPr/>
        <p:txBody>
          <a:bodyPr/>
          <a:lstStyle/>
          <a:p>
            <a:fld id="{DB37CF59-47A9-1341-88C4-10C797DD7257}" type="slidenum">
              <a:rPr kumimoji="1" lang="zh-TW" altLang="en-US" smtClean="0"/>
              <a:t>22</a:t>
            </a:fld>
            <a:endParaRPr kumimoji="1" lang="zh-TW" altLang="en-US"/>
          </a:p>
        </p:txBody>
      </p:sp>
      <p:pic>
        <p:nvPicPr>
          <p:cNvPr id="4" name="圖片 3"/>
          <p:cNvPicPr>
            <a:picLocks noChangeAspect="1"/>
          </p:cNvPicPr>
          <p:nvPr/>
        </p:nvPicPr>
        <p:blipFill>
          <a:blip r:embed="rId2"/>
          <a:stretch>
            <a:fillRect/>
          </a:stretch>
        </p:blipFill>
        <p:spPr>
          <a:xfrm>
            <a:off x="0" y="1054100"/>
            <a:ext cx="9144000" cy="4731621"/>
          </a:xfrm>
          <a:prstGeom prst="rect">
            <a:avLst/>
          </a:prstGeom>
        </p:spPr>
      </p:pic>
    </p:spTree>
    <p:extLst>
      <p:ext uri="{BB962C8B-B14F-4D97-AF65-F5344CB8AC3E}">
        <p14:creationId xmlns:p14="http://schemas.microsoft.com/office/powerpoint/2010/main" val="253140677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日期版面配置區 4"/>
          <p:cNvSpPr>
            <a:spLocks noGrp="1"/>
          </p:cNvSpPr>
          <p:nvPr>
            <p:ph type="dt" sz="half" idx="10"/>
          </p:nvPr>
        </p:nvSpPr>
        <p:spPr/>
        <p:txBody>
          <a:bodyPr/>
          <a:lstStyle/>
          <a:p>
            <a:fld id="{0AE0BA59-68EC-BC41-A4C8-5A1240DFC43D}" type="datetime1">
              <a:rPr kumimoji="1" lang="en-US" altLang="zh-TW" smtClean="0"/>
              <a:t>11/20/14</a:t>
            </a:fld>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23</a:t>
            </a:fld>
            <a:endParaRPr kumimoji="1" lang="zh-TW" altLang="en-US"/>
          </a:p>
        </p:txBody>
      </p:sp>
      <p:pic>
        <p:nvPicPr>
          <p:cNvPr id="3" name="圖片 2"/>
          <p:cNvPicPr>
            <a:picLocks noChangeAspect="1"/>
          </p:cNvPicPr>
          <p:nvPr/>
        </p:nvPicPr>
        <p:blipFill>
          <a:blip r:embed="rId2"/>
          <a:stretch>
            <a:fillRect/>
          </a:stretch>
        </p:blipFill>
        <p:spPr>
          <a:xfrm>
            <a:off x="266700" y="1016000"/>
            <a:ext cx="8597900" cy="4826000"/>
          </a:xfrm>
          <a:prstGeom prst="rect">
            <a:avLst/>
          </a:prstGeom>
        </p:spPr>
      </p:pic>
    </p:spTree>
    <p:extLst>
      <p:ext uri="{BB962C8B-B14F-4D97-AF65-F5344CB8AC3E}">
        <p14:creationId xmlns:p14="http://schemas.microsoft.com/office/powerpoint/2010/main" val="185634045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stretch>
            <a:fillRect/>
          </a:stretch>
        </p:blipFill>
        <p:spPr>
          <a:xfrm>
            <a:off x="342900" y="1828800"/>
            <a:ext cx="8458200" cy="3200400"/>
          </a:xfrm>
          <a:prstGeom prst="rect">
            <a:avLst/>
          </a:prstGeom>
        </p:spPr>
      </p:pic>
      <p:sp>
        <p:nvSpPr>
          <p:cNvPr id="5" name="日期版面配置區 4"/>
          <p:cNvSpPr>
            <a:spLocks noGrp="1"/>
          </p:cNvSpPr>
          <p:nvPr>
            <p:ph type="dt" sz="half" idx="10"/>
          </p:nvPr>
        </p:nvSpPr>
        <p:spPr/>
        <p:txBody>
          <a:bodyPr/>
          <a:lstStyle/>
          <a:p>
            <a:fld id="{27BF0149-4665-4E49-86D8-D0A62592F325}" type="datetime1">
              <a:rPr kumimoji="1" lang="en-US" altLang="zh-TW" smtClean="0"/>
              <a:t>11/20/14</a:t>
            </a:fld>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24</a:t>
            </a:fld>
            <a:endParaRPr kumimoji="1" lang="zh-TW" altLang="en-US"/>
          </a:p>
        </p:txBody>
      </p:sp>
    </p:spTree>
    <p:extLst>
      <p:ext uri="{BB962C8B-B14F-4D97-AF65-F5344CB8AC3E}">
        <p14:creationId xmlns:p14="http://schemas.microsoft.com/office/powerpoint/2010/main" val="209227973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Function Details</a:t>
            </a:r>
            <a:endParaRPr kumimoji="1" lang="zh-TW" altLang="en-US" dirty="0"/>
          </a:p>
        </p:txBody>
      </p:sp>
      <p:pic>
        <p:nvPicPr>
          <p:cNvPr id="4" name="圖片 3"/>
          <p:cNvPicPr>
            <a:picLocks noChangeAspect="1"/>
          </p:cNvPicPr>
          <p:nvPr/>
        </p:nvPicPr>
        <p:blipFill>
          <a:blip r:embed="rId2"/>
          <a:stretch>
            <a:fillRect/>
          </a:stretch>
        </p:blipFill>
        <p:spPr>
          <a:xfrm>
            <a:off x="342900" y="1828800"/>
            <a:ext cx="8458200" cy="3200400"/>
          </a:xfrm>
          <a:prstGeom prst="rect">
            <a:avLst/>
          </a:prstGeom>
        </p:spPr>
      </p:pic>
      <p:cxnSp>
        <p:nvCxnSpPr>
          <p:cNvPr id="8" name="直線箭頭接點 7"/>
          <p:cNvCxnSpPr/>
          <p:nvPr/>
        </p:nvCxnSpPr>
        <p:spPr>
          <a:xfrm flipH="1">
            <a:off x="3837305" y="2580407"/>
            <a:ext cx="1540333" cy="3066762"/>
          </a:xfrm>
          <a:prstGeom prst="straightConnector1">
            <a:avLst/>
          </a:prstGeom>
          <a:ln w="57150" cmpd="sng">
            <a:tailEnd type="arrow"/>
          </a:ln>
        </p:spPr>
        <p:style>
          <a:lnRef idx="2">
            <a:schemeClr val="accent2"/>
          </a:lnRef>
          <a:fillRef idx="0">
            <a:schemeClr val="accent2"/>
          </a:fillRef>
          <a:effectRef idx="1">
            <a:schemeClr val="accent2"/>
          </a:effectRef>
          <a:fontRef idx="minor">
            <a:schemeClr val="tx1"/>
          </a:fontRef>
        </p:style>
      </p:cxnSp>
      <p:sp>
        <p:nvSpPr>
          <p:cNvPr id="11" name="橢圓 10"/>
          <p:cNvSpPr/>
          <p:nvPr/>
        </p:nvSpPr>
        <p:spPr>
          <a:xfrm>
            <a:off x="5120912" y="2161596"/>
            <a:ext cx="1121465" cy="418811"/>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sp>
        <p:nvSpPr>
          <p:cNvPr id="13" name="文字方塊 12"/>
          <p:cNvSpPr txBox="1"/>
          <p:nvPr/>
        </p:nvSpPr>
        <p:spPr>
          <a:xfrm>
            <a:off x="3159715" y="5705682"/>
            <a:ext cx="5998908" cy="523220"/>
          </a:xfrm>
          <a:prstGeom prst="rect">
            <a:avLst/>
          </a:prstGeom>
          <a:noFill/>
        </p:spPr>
        <p:txBody>
          <a:bodyPr wrap="none" rtlCol="0">
            <a:spAutoFit/>
          </a:bodyPr>
          <a:lstStyle/>
          <a:p>
            <a:r>
              <a:rPr kumimoji="1" lang="en-US" altLang="zh-TW" sz="2800" dirty="0" smtClean="0"/>
              <a:t>Input binary data file, named “</a:t>
            </a:r>
            <a:r>
              <a:rPr kumimoji="1" lang="en-US" altLang="zh-TW" sz="2800" dirty="0" err="1" smtClean="0"/>
              <a:t>data.bin</a:t>
            </a:r>
            <a:r>
              <a:rPr kumimoji="1" lang="en-US" altLang="zh-TW" sz="2800" dirty="0" smtClean="0"/>
              <a:t>”</a:t>
            </a:r>
            <a:endParaRPr kumimoji="1" lang="zh-TW" altLang="en-US" sz="2800" dirty="0"/>
          </a:p>
        </p:txBody>
      </p:sp>
      <p:sp>
        <p:nvSpPr>
          <p:cNvPr id="17" name="日期版面配置區 16"/>
          <p:cNvSpPr>
            <a:spLocks noGrp="1"/>
          </p:cNvSpPr>
          <p:nvPr>
            <p:ph type="dt" sz="half" idx="10"/>
          </p:nvPr>
        </p:nvSpPr>
        <p:spPr/>
        <p:txBody>
          <a:bodyPr/>
          <a:lstStyle/>
          <a:p>
            <a:fld id="{85438A7E-0481-1648-AAFD-D8B0C165E12A}" type="datetime1">
              <a:rPr kumimoji="1" lang="en-US" altLang="zh-TW" smtClean="0"/>
              <a:t>11/20/14</a:t>
            </a:fld>
            <a:endParaRPr kumimoji="1" lang="zh-TW" altLang="en-US"/>
          </a:p>
        </p:txBody>
      </p:sp>
      <p:sp>
        <p:nvSpPr>
          <p:cNvPr id="18" name="投影片編號版面配置區 17"/>
          <p:cNvSpPr>
            <a:spLocks noGrp="1"/>
          </p:cNvSpPr>
          <p:nvPr>
            <p:ph type="sldNum" sz="quarter" idx="12"/>
          </p:nvPr>
        </p:nvSpPr>
        <p:spPr/>
        <p:txBody>
          <a:bodyPr/>
          <a:lstStyle/>
          <a:p>
            <a:fld id="{DB37CF59-47A9-1341-88C4-10C797DD7257}" type="slidenum">
              <a:rPr kumimoji="1" lang="zh-TW" altLang="en-US" smtClean="0"/>
              <a:t>25</a:t>
            </a:fld>
            <a:endParaRPr kumimoji="1" lang="zh-TW" altLang="en-US"/>
          </a:p>
        </p:txBody>
      </p:sp>
    </p:spTree>
    <p:extLst>
      <p:ext uri="{BB962C8B-B14F-4D97-AF65-F5344CB8AC3E}">
        <p14:creationId xmlns:p14="http://schemas.microsoft.com/office/powerpoint/2010/main" val="238930843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Function Details</a:t>
            </a:r>
            <a:endParaRPr kumimoji="1" lang="zh-TW" altLang="en-US" dirty="0"/>
          </a:p>
        </p:txBody>
      </p:sp>
      <p:pic>
        <p:nvPicPr>
          <p:cNvPr id="4" name="圖片 3"/>
          <p:cNvPicPr>
            <a:picLocks noChangeAspect="1"/>
          </p:cNvPicPr>
          <p:nvPr/>
        </p:nvPicPr>
        <p:blipFill>
          <a:blip r:embed="rId2"/>
          <a:stretch>
            <a:fillRect/>
          </a:stretch>
        </p:blipFill>
        <p:spPr>
          <a:xfrm>
            <a:off x="342900" y="1828800"/>
            <a:ext cx="8458200" cy="3200400"/>
          </a:xfrm>
          <a:prstGeom prst="rect">
            <a:avLst/>
          </a:prstGeom>
        </p:spPr>
      </p:pic>
      <p:sp>
        <p:nvSpPr>
          <p:cNvPr id="13" name="文字方塊 12"/>
          <p:cNvSpPr txBox="1"/>
          <p:nvPr/>
        </p:nvSpPr>
        <p:spPr>
          <a:xfrm>
            <a:off x="3159715" y="5705682"/>
            <a:ext cx="5933861" cy="523220"/>
          </a:xfrm>
          <a:prstGeom prst="rect">
            <a:avLst/>
          </a:prstGeom>
          <a:noFill/>
        </p:spPr>
        <p:txBody>
          <a:bodyPr wrap="none" rtlCol="0">
            <a:spAutoFit/>
          </a:bodyPr>
          <a:lstStyle/>
          <a:p>
            <a:r>
              <a:rPr kumimoji="1" lang="en-US" altLang="zh-TW" sz="2800" dirty="0" smtClean="0"/>
              <a:t>Load the binary file data to input buffer</a:t>
            </a:r>
            <a:endParaRPr kumimoji="1" lang="zh-TW" altLang="en-US" sz="2800" dirty="0"/>
          </a:p>
        </p:txBody>
      </p:sp>
      <p:cxnSp>
        <p:nvCxnSpPr>
          <p:cNvPr id="14" name="直線箭頭接點 13"/>
          <p:cNvCxnSpPr/>
          <p:nvPr/>
        </p:nvCxnSpPr>
        <p:spPr>
          <a:xfrm flipH="1">
            <a:off x="5904585" y="2629202"/>
            <a:ext cx="395617" cy="2842337"/>
          </a:xfrm>
          <a:prstGeom prst="straightConnector1">
            <a:avLst/>
          </a:prstGeom>
          <a:ln w="57150" cmpd="sng">
            <a:tailEnd type="arrow"/>
          </a:ln>
        </p:spPr>
        <p:style>
          <a:lnRef idx="2">
            <a:schemeClr val="accent2"/>
          </a:lnRef>
          <a:fillRef idx="0">
            <a:schemeClr val="accent2"/>
          </a:fillRef>
          <a:effectRef idx="1">
            <a:schemeClr val="accent2"/>
          </a:effectRef>
          <a:fontRef idx="minor">
            <a:schemeClr val="tx1"/>
          </a:fontRef>
        </p:style>
      </p:cxnSp>
      <p:sp>
        <p:nvSpPr>
          <p:cNvPr id="15" name="橢圓 14"/>
          <p:cNvSpPr/>
          <p:nvPr/>
        </p:nvSpPr>
        <p:spPr>
          <a:xfrm>
            <a:off x="6043475" y="2210391"/>
            <a:ext cx="1121465" cy="418811"/>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cxnSp>
        <p:nvCxnSpPr>
          <p:cNvPr id="9" name="直線箭頭接點 8"/>
          <p:cNvCxnSpPr/>
          <p:nvPr/>
        </p:nvCxnSpPr>
        <p:spPr>
          <a:xfrm flipH="1">
            <a:off x="1777476" y="2572196"/>
            <a:ext cx="395617" cy="2842337"/>
          </a:xfrm>
          <a:prstGeom prst="straightConnector1">
            <a:avLst/>
          </a:prstGeom>
          <a:ln w="57150" cmpd="sng">
            <a:tailEnd type="arrow"/>
          </a:ln>
        </p:spPr>
        <p:style>
          <a:lnRef idx="2">
            <a:schemeClr val="accent2"/>
          </a:lnRef>
          <a:fillRef idx="0">
            <a:schemeClr val="accent2"/>
          </a:fillRef>
          <a:effectRef idx="1">
            <a:schemeClr val="accent2"/>
          </a:effectRef>
          <a:fontRef idx="minor">
            <a:schemeClr val="tx1"/>
          </a:fontRef>
        </p:style>
      </p:cxnSp>
      <p:sp>
        <p:nvSpPr>
          <p:cNvPr id="10" name="橢圓 9"/>
          <p:cNvSpPr/>
          <p:nvPr/>
        </p:nvSpPr>
        <p:spPr>
          <a:xfrm>
            <a:off x="1916366" y="2153385"/>
            <a:ext cx="1121465" cy="418811"/>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sp>
        <p:nvSpPr>
          <p:cNvPr id="12" name="文字方塊 11"/>
          <p:cNvSpPr txBox="1"/>
          <p:nvPr/>
        </p:nvSpPr>
        <p:spPr>
          <a:xfrm>
            <a:off x="0" y="5403941"/>
            <a:ext cx="2935394" cy="523220"/>
          </a:xfrm>
          <a:prstGeom prst="rect">
            <a:avLst/>
          </a:prstGeom>
          <a:noFill/>
        </p:spPr>
        <p:txBody>
          <a:bodyPr wrap="none" rtlCol="0">
            <a:spAutoFit/>
          </a:bodyPr>
          <a:lstStyle/>
          <a:p>
            <a:r>
              <a:rPr kumimoji="1" lang="en-US" altLang="zh-TW" sz="2800" dirty="0" smtClean="0"/>
              <a:t>The input data size</a:t>
            </a:r>
            <a:endParaRPr kumimoji="1" lang="zh-TW" altLang="en-US" sz="2800" dirty="0"/>
          </a:p>
        </p:txBody>
      </p:sp>
      <p:sp>
        <p:nvSpPr>
          <p:cNvPr id="3" name="日期版面配置區 2"/>
          <p:cNvSpPr>
            <a:spLocks noGrp="1"/>
          </p:cNvSpPr>
          <p:nvPr>
            <p:ph type="dt" sz="half" idx="10"/>
          </p:nvPr>
        </p:nvSpPr>
        <p:spPr/>
        <p:txBody>
          <a:bodyPr/>
          <a:lstStyle/>
          <a:p>
            <a:fld id="{99EDAC77-B0A8-724C-81DE-49C15D0A890C}"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26</a:t>
            </a:fld>
            <a:endParaRPr kumimoji="1" lang="zh-TW" altLang="en-US"/>
          </a:p>
        </p:txBody>
      </p:sp>
    </p:spTree>
    <p:extLst>
      <p:ext uri="{BB962C8B-B14F-4D97-AF65-F5344CB8AC3E}">
        <p14:creationId xmlns:p14="http://schemas.microsoft.com/office/powerpoint/2010/main" val="332536591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stretch>
            <a:fillRect/>
          </a:stretch>
        </p:blipFill>
        <p:spPr>
          <a:xfrm>
            <a:off x="342900" y="1828800"/>
            <a:ext cx="8458200" cy="3200400"/>
          </a:xfrm>
          <a:prstGeom prst="rect">
            <a:avLst/>
          </a:prstGeom>
        </p:spPr>
      </p:pic>
      <p:cxnSp>
        <p:nvCxnSpPr>
          <p:cNvPr id="3" name="直線箭頭接點 2"/>
          <p:cNvCxnSpPr/>
          <p:nvPr/>
        </p:nvCxnSpPr>
        <p:spPr>
          <a:xfrm flipH="1">
            <a:off x="1872057" y="3084824"/>
            <a:ext cx="395617" cy="2842337"/>
          </a:xfrm>
          <a:prstGeom prst="straightConnector1">
            <a:avLst/>
          </a:prstGeom>
          <a:ln w="57150" cmpd="sng">
            <a:tailEnd type="arrow"/>
          </a:ln>
        </p:spPr>
        <p:style>
          <a:lnRef idx="2">
            <a:schemeClr val="accent2"/>
          </a:lnRef>
          <a:fillRef idx="0">
            <a:schemeClr val="accent2"/>
          </a:fillRef>
          <a:effectRef idx="1">
            <a:schemeClr val="accent2"/>
          </a:effectRef>
          <a:fontRef idx="minor">
            <a:schemeClr val="tx1"/>
          </a:fontRef>
        </p:style>
      </p:cxnSp>
      <p:sp>
        <p:nvSpPr>
          <p:cNvPr id="5" name="橢圓 4"/>
          <p:cNvSpPr/>
          <p:nvPr/>
        </p:nvSpPr>
        <p:spPr>
          <a:xfrm>
            <a:off x="1256582" y="2572196"/>
            <a:ext cx="5012817" cy="526891"/>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sp>
        <p:nvSpPr>
          <p:cNvPr id="6" name="文字方塊 5"/>
          <p:cNvSpPr txBox="1"/>
          <p:nvPr/>
        </p:nvSpPr>
        <p:spPr>
          <a:xfrm>
            <a:off x="404360" y="5927161"/>
            <a:ext cx="5414363" cy="523220"/>
          </a:xfrm>
          <a:prstGeom prst="rect">
            <a:avLst/>
          </a:prstGeom>
          <a:noFill/>
        </p:spPr>
        <p:txBody>
          <a:bodyPr wrap="none" rtlCol="0">
            <a:spAutoFit/>
          </a:bodyPr>
          <a:lstStyle/>
          <a:p>
            <a:r>
              <a:rPr kumimoji="1" lang="en-US" altLang="zh-TW" sz="2800" dirty="0" smtClean="0"/>
              <a:t>Kernel function that execute in GPU</a:t>
            </a:r>
            <a:endParaRPr kumimoji="1" lang="zh-TW" altLang="en-US" sz="2800" dirty="0"/>
          </a:p>
        </p:txBody>
      </p:sp>
      <p:sp>
        <p:nvSpPr>
          <p:cNvPr id="2" name="日期版面配置區 1"/>
          <p:cNvSpPr>
            <a:spLocks noGrp="1"/>
          </p:cNvSpPr>
          <p:nvPr>
            <p:ph type="dt" sz="half" idx="10"/>
          </p:nvPr>
        </p:nvSpPr>
        <p:spPr/>
        <p:txBody>
          <a:bodyPr/>
          <a:lstStyle/>
          <a:p>
            <a:fld id="{6ADF9311-9AA4-3C40-A42B-9F61FD51C547}" type="datetime1">
              <a:rPr kumimoji="1" lang="en-US" altLang="zh-TW" smtClean="0"/>
              <a:t>11/20/14</a:t>
            </a:fld>
            <a:endParaRPr kumimoji="1" lang="zh-TW" altLang="en-US"/>
          </a:p>
        </p:txBody>
      </p:sp>
      <p:sp>
        <p:nvSpPr>
          <p:cNvPr id="7" name="投影片編號版面配置區 6"/>
          <p:cNvSpPr>
            <a:spLocks noGrp="1"/>
          </p:cNvSpPr>
          <p:nvPr>
            <p:ph type="sldNum" sz="quarter" idx="12"/>
          </p:nvPr>
        </p:nvSpPr>
        <p:spPr/>
        <p:txBody>
          <a:bodyPr/>
          <a:lstStyle/>
          <a:p>
            <a:fld id="{DB37CF59-47A9-1341-88C4-10C797DD7257}" type="slidenum">
              <a:rPr kumimoji="1" lang="zh-TW" altLang="en-US" smtClean="0"/>
              <a:t>27</a:t>
            </a:fld>
            <a:endParaRPr kumimoji="1" lang="zh-TW" altLang="en-US"/>
          </a:p>
        </p:txBody>
      </p:sp>
    </p:spTree>
    <p:extLst>
      <p:ext uri="{BB962C8B-B14F-4D97-AF65-F5344CB8AC3E}">
        <p14:creationId xmlns:p14="http://schemas.microsoft.com/office/powerpoint/2010/main" val="378793926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Function Details</a:t>
            </a:r>
            <a:endParaRPr kumimoji="1" lang="zh-TW" altLang="en-US" dirty="0"/>
          </a:p>
        </p:txBody>
      </p:sp>
      <p:pic>
        <p:nvPicPr>
          <p:cNvPr id="4" name="圖片 3"/>
          <p:cNvPicPr>
            <a:picLocks noChangeAspect="1"/>
          </p:cNvPicPr>
          <p:nvPr/>
        </p:nvPicPr>
        <p:blipFill>
          <a:blip r:embed="rId2"/>
          <a:stretch>
            <a:fillRect/>
          </a:stretch>
        </p:blipFill>
        <p:spPr>
          <a:xfrm>
            <a:off x="342900" y="1828800"/>
            <a:ext cx="8458200" cy="3200400"/>
          </a:xfrm>
          <a:prstGeom prst="rect">
            <a:avLst/>
          </a:prstGeom>
        </p:spPr>
      </p:pic>
      <p:cxnSp>
        <p:nvCxnSpPr>
          <p:cNvPr id="8" name="直線箭頭接點 7"/>
          <p:cNvCxnSpPr>
            <a:stCxn id="11" idx="4"/>
          </p:cNvCxnSpPr>
          <p:nvPr/>
        </p:nvCxnSpPr>
        <p:spPr>
          <a:xfrm>
            <a:off x="3837305" y="3998954"/>
            <a:ext cx="1" cy="1648215"/>
          </a:xfrm>
          <a:prstGeom prst="straightConnector1">
            <a:avLst/>
          </a:prstGeom>
          <a:ln w="57150" cmpd="sng">
            <a:tailEnd type="arrow"/>
          </a:ln>
        </p:spPr>
        <p:style>
          <a:lnRef idx="2">
            <a:schemeClr val="accent2"/>
          </a:lnRef>
          <a:fillRef idx="0">
            <a:schemeClr val="accent2"/>
          </a:fillRef>
          <a:effectRef idx="1">
            <a:schemeClr val="accent2"/>
          </a:effectRef>
          <a:fontRef idx="minor">
            <a:schemeClr val="tx1"/>
          </a:fontRef>
        </p:style>
      </p:cxnSp>
      <p:sp>
        <p:nvSpPr>
          <p:cNvPr id="11" name="橢圓 10"/>
          <p:cNvSpPr/>
          <p:nvPr/>
        </p:nvSpPr>
        <p:spPr>
          <a:xfrm>
            <a:off x="3276572" y="3580143"/>
            <a:ext cx="1121465" cy="418811"/>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sp>
        <p:nvSpPr>
          <p:cNvPr id="13" name="文字方塊 12"/>
          <p:cNvSpPr txBox="1"/>
          <p:nvPr/>
        </p:nvSpPr>
        <p:spPr>
          <a:xfrm>
            <a:off x="2065273" y="5678662"/>
            <a:ext cx="6941999" cy="523220"/>
          </a:xfrm>
          <a:prstGeom prst="rect">
            <a:avLst/>
          </a:prstGeom>
          <a:noFill/>
        </p:spPr>
        <p:txBody>
          <a:bodyPr wrap="none" rtlCol="0">
            <a:spAutoFit/>
          </a:bodyPr>
          <a:lstStyle/>
          <a:p>
            <a:r>
              <a:rPr kumimoji="1" lang="en-US" altLang="zh-TW" sz="2800" dirty="0" smtClean="0"/>
              <a:t>Output binary data file, named “</a:t>
            </a:r>
            <a:r>
              <a:rPr kumimoji="1" lang="en-US" altLang="zh-TW" sz="2800" dirty="0" err="1" smtClean="0"/>
              <a:t>snapshot.bin</a:t>
            </a:r>
            <a:r>
              <a:rPr kumimoji="1" lang="en-US" altLang="zh-TW" sz="2800" dirty="0" smtClean="0"/>
              <a:t>”</a:t>
            </a:r>
            <a:endParaRPr kumimoji="1" lang="zh-TW" altLang="en-US" sz="2800" dirty="0"/>
          </a:p>
        </p:txBody>
      </p:sp>
      <p:sp>
        <p:nvSpPr>
          <p:cNvPr id="5" name="日期版面配置區 4"/>
          <p:cNvSpPr>
            <a:spLocks noGrp="1"/>
          </p:cNvSpPr>
          <p:nvPr>
            <p:ph type="dt" sz="half" idx="10"/>
          </p:nvPr>
        </p:nvSpPr>
        <p:spPr/>
        <p:txBody>
          <a:bodyPr/>
          <a:lstStyle/>
          <a:p>
            <a:fld id="{91C9CFA1-37D4-1B45-831B-17CD395A14F1}" type="datetime1">
              <a:rPr kumimoji="1" lang="en-US" altLang="zh-TW" smtClean="0"/>
              <a:t>11/20/14</a:t>
            </a:fld>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28</a:t>
            </a:fld>
            <a:endParaRPr kumimoji="1" lang="zh-TW" altLang="en-US"/>
          </a:p>
        </p:txBody>
      </p:sp>
    </p:spTree>
    <p:extLst>
      <p:ext uri="{BB962C8B-B14F-4D97-AF65-F5344CB8AC3E}">
        <p14:creationId xmlns:p14="http://schemas.microsoft.com/office/powerpoint/2010/main" val="1732702249"/>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Function Details</a:t>
            </a:r>
            <a:endParaRPr kumimoji="1" lang="zh-TW" altLang="en-US" dirty="0"/>
          </a:p>
        </p:txBody>
      </p:sp>
      <p:pic>
        <p:nvPicPr>
          <p:cNvPr id="4" name="圖片 3"/>
          <p:cNvPicPr>
            <a:picLocks noChangeAspect="1"/>
          </p:cNvPicPr>
          <p:nvPr/>
        </p:nvPicPr>
        <p:blipFill>
          <a:blip r:embed="rId2"/>
          <a:stretch>
            <a:fillRect/>
          </a:stretch>
        </p:blipFill>
        <p:spPr>
          <a:xfrm>
            <a:off x="342900" y="1828800"/>
            <a:ext cx="8458200" cy="3200400"/>
          </a:xfrm>
          <a:prstGeom prst="rect">
            <a:avLst/>
          </a:prstGeom>
        </p:spPr>
      </p:pic>
      <p:cxnSp>
        <p:nvCxnSpPr>
          <p:cNvPr id="8" name="直線箭頭接點 7"/>
          <p:cNvCxnSpPr>
            <a:stCxn id="11" idx="4"/>
          </p:cNvCxnSpPr>
          <p:nvPr/>
        </p:nvCxnSpPr>
        <p:spPr>
          <a:xfrm flipH="1">
            <a:off x="4067003" y="3998954"/>
            <a:ext cx="743140" cy="1648215"/>
          </a:xfrm>
          <a:prstGeom prst="straightConnector1">
            <a:avLst/>
          </a:prstGeom>
          <a:ln w="57150" cmpd="sng">
            <a:tailEnd type="arrow"/>
          </a:ln>
        </p:spPr>
        <p:style>
          <a:lnRef idx="2">
            <a:schemeClr val="accent2"/>
          </a:lnRef>
          <a:fillRef idx="0">
            <a:schemeClr val="accent2"/>
          </a:fillRef>
          <a:effectRef idx="1">
            <a:schemeClr val="accent2"/>
          </a:effectRef>
          <a:fontRef idx="minor">
            <a:schemeClr val="tx1"/>
          </a:fontRef>
        </p:style>
      </p:cxnSp>
      <p:sp>
        <p:nvSpPr>
          <p:cNvPr id="11" name="橢圓 10"/>
          <p:cNvSpPr/>
          <p:nvPr/>
        </p:nvSpPr>
        <p:spPr>
          <a:xfrm>
            <a:off x="4249410" y="3580143"/>
            <a:ext cx="1121465" cy="418811"/>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sp>
        <p:nvSpPr>
          <p:cNvPr id="13" name="文字方塊 12"/>
          <p:cNvSpPr txBox="1"/>
          <p:nvPr/>
        </p:nvSpPr>
        <p:spPr>
          <a:xfrm>
            <a:off x="1191113" y="5678662"/>
            <a:ext cx="7495687" cy="523220"/>
          </a:xfrm>
          <a:prstGeom prst="rect">
            <a:avLst/>
          </a:prstGeom>
          <a:noFill/>
        </p:spPr>
        <p:txBody>
          <a:bodyPr wrap="none" rtlCol="0">
            <a:spAutoFit/>
          </a:bodyPr>
          <a:lstStyle/>
          <a:p>
            <a:r>
              <a:rPr kumimoji="1" lang="en-US" altLang="zh-TW" sz="2800" dirty="0" smtClean="0"/>
              <a:t>Store the binary content from results buffer to file</a:t>
            </a:r>
            <a:endParaRPr kumimoji="1" lang="zh-TW" altLang="en-US" sz="2800" dirty="0"/>
          </a:p>
        </p:txBody>
      </p:sp>
      <p:sp>
        <p:nvSpPr>
          <p:cNvPr id="5" name="日期版面配置區 4"/>
          <p:cNvSpPr>
            <a:spLocks noGrp="1"/>
          </p:cNvSpPr>
          <p:nvPr>
            <p:ph type="dt" sz="half" idx="10"/>
          </p:nvPr>
        </p:nvSpPr>
        <p:spPr/>
        <p:txBody>
          <a:bodyPr/>
          <a:lstStyle/>
          <a:p>
            <a:fld id="{3355DAD9-AE23-E44B-9E9B-8B97C568BBB8}" type="datetime1">
              <a:rPr kumimoji="1" lang="en-US" altLang="zh-TW" smtClean="0"/>
              <a:t>11/20/14</a:t>
            </a:fld>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29</a:t>
            </a:fld>
            <a:endParaRPr kumimoji="1" lang="zh-TW" altLang="en-US"/>
          </a:p>
        </p:txBody>
      </p:sp>
    </p:spTree>
    <p:extLst>
      <p:ext uri="{BB962C8B-B14F-4D97-AF65-F5344CB8AC3E}">
        <p14:creationId xmlns:p14="http://schemas.microsoft.com/office/powerpoint/2010/main" val="173615023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Project Objective</a:t>
            </a:r>
            <a:endParaRPr kumimoji="1" lang="zh-TW" altLang="en-US" dirty="0"/>
          </a:p>
        </p:txBody>
      </p:sp>
      <p:sp>
        <p:nvSpPr>
          <p:cNvPr id="3" name="內容版面配置區 2"/>
          <p:cNvSpPr>
            <a:spLocks noGrp="1"/>
          </p:cNvSpPr>
          <p:nvPr>
            <p:ph idx="1"/>
          </p:nvPr>
        </p:nvSpPr>
        <p:spPr/>
        <p:txBody>
          <a:bodyPr/>
          <a:lstStyle/>
          <a:p>
            <a:r>
              <a:rPr kumimoji="1" lang="en-US" altLang="zh-TW" dirty="0" smtClean="0"/>
              <a:t>Implement simple virtual memory in a kernel function of </a:t>
            </a:r>
            <a:r>
              <a:rPr kumimoji="1" lang="en-US" altLang="zh-TW" i="1" dirty="0" smtClean="0"/>
              <a:t>GPU</a:t>
            </a:r>
            <a:r>
              <a:rPr kumimoji="1" lang="en-US" altLang="zh-TW" dirty="0" smtClean="0"/>
              <a:t> that have single thread, limit shared memory and global memory.</a:t>
            </a:r>
            <a:endParaRPr kumimoji="1" lang="zh-TW" altLang="en-US" dirty="0"/>
          </a:p>
        </p:txBody>
      </p:sp>
      <p:sp>
        <p:nvSpPr>
          <p:cNvPr id="4" name="日期版面配置區 3"/>
          <p:cNvSpPr>
            <a:spLocks noGrp="1"/>
          </p:cNvSpPr>
          <p:nvPr>
            <p:ph type="dt" sz="half" idx="10"/>
          </p:nvPr>
        </p:nvSpPr>
        <p:spPr/>
        <p:txBody>
          <a:bodyPr/>
          <a:lstStyle/>
          <a:p>
            <a:fld id="{D6864398-939B-BF4A-BA68-420EAB3D87EE}"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3</a:t>
            </a:fld>
            <a:endParaRPr kumimoji="1" lang="zh-TW" altLang="en-US"/>
          </a:p>
        </p:txBody>
      </p:sp>
    </p:spTree>
    <p:extLst>
      <p:ext uri="{BB962C8B-B14F-4D97-AF65-F5344CB8AC3E}">
        <p14:creationId xmlns:p14="http://schemas.microsoft.com/office/powerpoint/2010/main" val="501554688"/>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Function Details</a:t>
            </a:r>
            <a:endParaRPr kumimoji="1" lang="zh-TW" altLang="en-US" dirty="0"/>
          </a:p>
        </p:txBody>
      </p:sp>
      <p:pic>
        <p:nvPicPr>
          <p:cNvPr id="4" name="圖片 3"/>
          <p:cNvPicPr>
            <a:picLocks noChangeAspect="1"/>
          </p:cNvPicPr>
          <p:nvPr/>
        </p:nvPicPr>
        <p:blipFill>
          <a:blip r:embed="rId2"/>
          <a:stretch>
            <a:fillRect/>
          </a:stretch>
        </p:blipFill>
        <p:spPr>
          <a:xfrm>
            <a:off x="342900" y="1828800"/>
            <a:ext cx="8458200" cy="3200400"/>
          </a:xfrm>
          <a:prstGeom prst="rect">
            <a:avLst/>
          </a:prstGeom>
        </p:spPr>
      </p:pic>
      <p:cxnSp>
        <p:nvCxnSpPr>
          <p:cNvPr id="8" name="直線箭頭接點 7"/>
          <p:cNvCxnSpPr/>
          <p:nvPr/>
        </p:nvCxnSpPr>
        <p:spPr>
          <a:xfrm>
            <a:off x="4067003" y="4539351"/>
            <a:ext cx="0" cy="1107818"/>
          </a:xfrm>
          <a:prstGeom prst="straightConnector1">
            <a:avLst/>
          </a:prstGeom>
          <a:ln w="57150" cmpd="sng">
            <a:tailEnd type="arrow"/>
          </a:ln>
        </p:spPr>
        <p:style>
          <a:lnRef idx="2">
            <a:schemeClr val="accent2"/>
          </a:lnRef>
          <a:fillRef idx="0">
            <a:schemeClr val="accent2"/>
          </a:fillRef>
          <a:effectRef idx="1">
            <a:schemeClr val="accent2"/>
          </a:effectRef>
          <a:fontRef idx="minor">
            <a:schemeClr val="tx1"/>
          </a:fontRef>
        </p:style>
      </p:cxnSp>
      <p:sp>
        <p:nvSpPr>
          <p:cNvPr id="13" name="文字方塊 12"/>
          <p:cNvSpPr txBox="1"/>
          <p:nvPr/>
        </p:nvSpPr>
        <p:spPr>
          <a:xfrm>
            <a:off x="1191113" y="5678662"/>
            <a:ext cx="7495687" cy="954107"/>
          </a:xfrm>
          <a:prstGeom prst="rect">
            <a:avLst/>
          </a:prstGeom>
          <a:noFill/>
        </p:spPr>
        <p:txBody>
          <a:bodyPr wrap="square" rtlCol="0">
            <a:spAutoFit/>
          </a:bodyPr>
          <a:lstStyle/>
          <a:p>
            <a:r>
              <a:rPr kumimoji="1" lang="en-US" altLang="zh-TW" sz="2800" dirty="0" smtClean="0">
                <a:solidFill>
                  <a:srgbClr val="FF0000"/>
                </a:solidFill>
              </a:rPr>
              <a:t>Finally you have to print the page fault times before the program end.</a:t>
            </a:r>
            <a:endParaRPr kumimoji="1" lang="zh-TW" altLang="en-US" sz="2800" dirty="0">
              <a:solidFill>
                <a:srgbClr val="FF0000"/>
              </a:solidFill>
            </a:endParaRPr>
          </a:p>
        </p:txBody>
      </p:sp>
      <p:sp>
        <p:nvSpPr>
          <p:cNvPr id="9" name="橢圓 8"/>
          <p:cNvSpPr/>
          <p:nvPr/>
        </p:nvSpPr>
        <p:spPr>
          <a:xfrm>
            <a:off x="1191113" y="4012460"/>
            <a:ext cx="5402566" cy="526891"/>
          </a:xfrm>
          <a:prstGeom prst="ellipse">
            <a:avLst/>
          </a:prstGeom>
          <a:noFill/>
          <a:ln w="381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sp>
        <p:nvSpPr>
          <p:cNvPr id="5" name="日期版面配置區 4"/>
          <p:cNvSpPr>
            <a:spLocks noGrp="1"/>
          </p:cNvSpPr>
          <p:nvPr>
            <p:ph type="dt" sz="half" idx="10"/>
          </p:nvPr>
        </p:nvSpPr>
        <p:spPr/>
        <p:txBody>
          <a:bodyPr/>
          <a:lstStyle/>
          <a:p>
            <a:fld id="{D50836D9-64B0-4140-83D7-EC43D2A00901}" type="datetime1">
              <a:rPr kumimoji="1" lang="en-US" altLang="zh-TW" smtClean="0"/>
              <a:t>11/20/14</a:t>
            </a:fld>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30</a:t>
            </a:fld>
            <a:endParaRPr kumimoji="1" lang="zh-TW" altLang="en-US"/>
          </a:p>
        </p:txBody>
      </p:sp>
    </p:spTree>
    <p:extLst>
      <p:ext uri="{BB962C8B-B14F-4D97-AF65-F5344CB8AC3E}">
        <p14:creationId xmlns:p14="http://schemas.microsoft.com/office/powerpoint/2010/main" val="3157238829"/>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p:cNvPicPr>
            <a:picLocks noChangeAspect="1"/>
          </p:cNvPicPr>
          <p:nvPr/>
        </p:nvPicPr>
        <p:blipFill>
          <a:blip r:embed="rId2"/>
          <a:stretch>
            <a:fillRect/>
          </a:stretch>
        </p:blipFill>
        <p:spPr>
          <a:xfrm>
            <a:off x="266700" y="1016000"/>
            <a:ext cx="8597900" cy="4826000"/>
          </a:xfrm>
          <a:prstGeom prst="rect">
            <a:avLst/>
          </a:prstGeom>
        </p:spPr>
      </p:pic>
      <p:sp>
        <p:nvSpPr>
          <p:cNvPr id="2" name="橢圓 1"/>
          <p:cNvSpPr/>
          <p:nvPr/>
        </p:nvSpPr>
        <p:spPr>
          <a:xfrm>
            <a:off x="1580862" y="3597215"/>
            <a:ext cx="3607606" cy="509817"/>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sp>
        <p:nvSpPr>
          <p:cNvPr id="7" name="橢圓 6"/>
          <p:cNvSpPr/>
          <p:nvPr/>
        </p:nvSpPr>
        <p:spPr>
          <a:xfrm>
            <a:off x="1580862" y="4259432"/>
            <a:ext cx="3607606" cy="509817"/>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cxnSp>
        <p:nvCxnSpPr>
          <p:cNvPr id="9" name="直線箭頭接點 8"/>
          <p:cNvCxnSpPr/>
          <p:nvPr/>
        </p:nvCxnSpPr>
        <p:spPr>
          <a:xfrm>
            <a:off x="5080375" y="3971932"/>
            <a:ext cx="486419" cy="1870068"/>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0" name="文字方塊 9"/>
          <p:cNvSpPr txBox="1"/>
          <p:nvPr/>
        </p:nvSpPr>
        <p:spPr>
          <a:xfrm>
            <a:off x="1083020" y="5791573"/>
            <a:ext cx="7495687" cy="954107"/>
          </a:xfrm>
          <a:prstGeom prst="rect">
            <a:avLst/>
          </a:prstGeom>
          <a:noFill/>
        </p:spPr>
        <p:txBody>
          <a:bodyPr wrap="square" rtlCol="0">
            <a:spAutoFit/>
          </a:bodyPr>
          <a:lstStyle/>
          <a:p>
            <a:r>
              <a:rPr kumimoji="1" lang="en-US" altLang="zh-TW" sz="2800" dirty="0" smtClean="0">
                <a:solidFill>
                  <a:srgbClr val="FF0000"/>
                </a:solidFill>
              </a:rPr>
              <a:t>You have to implement </a:t>
            </a:r>
            <a:r>
              <a:rPr kumimoji="1" lang="en-US" altLang="zh-TW" sz="2800" dirty="0" err="1" smtClean="0">
                <a:solidFill>
                  <a:srgbClr val="FF0000"/>
                </a:solidFill>
              </a:rPr>
              <a:t>Gwrite</a:t>
            </a:r>
            <a:r>
              <a:rPr kumimoji="1" lang="en-US" altLang="zh-TW" sz="2800" dirty="0" smtClean="0">
                <a:solidFill>
                  <a:srgbClr val="FF0000"/>
                </a:solidFill>
              </a:rPr>
              <a:t>() and </a:t>
            </a:r>
            <a:r>
              <a:rPr kumimoji="1" lang="en-US" altLang="zh-TW" sz="2800" dirty="0" err="1" smtClean="0">
                <a:solidFill>
                  <a:srgbClr val="FF0000"/>
                </a:solidFill>
              </a:rPr>
              <a:t>Gread</a:t>
            </a:r>
            <a:r>
              <a:rPr kumimoji="1" lang="en-US" altLang="zh-TW" sz="2800" dirty="0" smtClean="0">
                <a:solidFill>
                  <a:srgbClr val="FF0000"/>
                </a:solidFill>
              </a:rPr>
              <a:t>() functions for accessing data buffer.</a:t>
            </a:r>
            <a:endParaRPr kumimoji="1" lang="zh-TW" altLang="en-US" sz="2800" dirty="0">
              <a:solidFill>
                <a:srgbClr val="FF0000"/>
              </a:solidFill>
            </a:endParaRPr>
          </a:p>
        </p:txBody>
      </p:sp>
      <p:sp>
        <p:nvSpPr>
          <p:cNvPr id="12" name="日期版面配置區 11"/>
          <p:cNvSpPr>
            <a:spLocks noGrp="1"/>
          </p:cNvSpPr>
          <p:nvPr>
            <p:ph type="dt" sz="half" idx="10"/>
          </p:nvPr>
        </p:nvSpPr>
        <p:spPr/>
        <p:txBody>
          <a:bodyPr/>
          <a:lstStyle/>
          <a:p>
            <a:fld id="{55A732F4-3580-7648-9D15-B7594AF7B776}" type="datetime1">
              <a:rPr kumimoji="1" lang="en-US" altLang="zh-TW" smtClean="0"/>
              <a:t>11/20/14</a:t>
            </a:fld>
            <a:endParaRPr kumimoji="1" lang="zh-TW" altLang="en-US"/>
          </a:p>
        </p:txBody>
      </p:sp>
      <p:sp>
        <p:nvSpPr>
          <p:cNvPr id="13" name="投影片編號版面配置區 12"/>
          <p:cNvSpPr>
            <a:spLocks noGrp="1"/>
          </p:cNvSpPr>
          <p:nvPr>
            <p:ph type="sldNum" sz="quarter" idx="12"/>
          </p:nvPr>
        </p:nvSpPr>
        <p:spPr/>
        <p:txBody>
          <a:bodyPr/>
          <a:lstStyle/>
          <a:p>
            <a:fld id="{DB37CF59-47A9-1341-88C4-10C797DD7257}" type="slidenum">
              <a:rPr kumimoji="1" lang="zh-TW" altLang="en-US" smtClean="0"/>
              <a:t>31</a:t>
            </a:fld>
            <a:endParaRPr kumimoji="1" lang="zh-TW" altLang="en-US"/>
          </a:p>
        </p:txBody>
      </p:sp>
    </p:spTree>
    <p:extLst>
      <p:ext uri="{BB962C8B-B14F-4D97-AF65-F5344CB8AC3E}">
        <p14:creationId xmlns:p14="http://schemas.microsoft.com/office/powerpoint/2010/main" val="1960542528"/>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p:cNvPicPr>
            <a:picLocks noChangeAspect="1"/>
          </p:cNvPicPr>
          <p:nvPr/>
        </p:nvPicPr>
        <p:blipFill>
          <a:blip r:embed="rId2"/>
          <a:stretch>
            <a:fillRect/>
          </a:stretch>
        </p:blipFill>
        <p:spPr>
          <a:xfrm>
            <a:off x="266700" y="1016000"/>
            <a:ext cx="8597900" cy="4826000"/>
          </a:xfrm>
          <a:prstGeom prst="rect">
            <a:avLst/>
          </a:prstGeom>
        </p:spPr>
      </p:pic>
      <p:sp>
        <p:nvSpPr>
          <p:cNvPr id="7" name="橢圓 6"/>
          <p:cNvSpPr/>
          <p:nvPr/>
        </p:nvSpPr>
        <p:spPr>
          <a:xfrm>
            <a:off x="3114431" y="3653385"/>
            <a:ext cx="581001" cy="413345"/>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cxnSp>
        <p:nvCxnSpPr>
          <p:cNvPr id="9" name="直線箭頭接點 8"/>
          <p:cNvCxnSpPr/>
          <p:nvPr/>
        </p:nvCxnSpPr>
        <p:spPr>
          <a:xfrm flipH="1">
            <a:off x="3404932" y="731954"/>
            <a:ext cx="1432234" cy="2921431"/>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5" name="文字方塊 4"/>
          <p:cNvSpPr txBox="1"/>
          <p:nvPr/>
        </p:nvSpPr>
        <p:spPr>
          <a:xfrm>
            <a:off x="4580444" y="85623"/>
            <a:ext cx="4296856" cy="646331"/>
          </a:xfrm>
          <a:prstGeom prst="rect">
            <a:avLst/>
          </a:prstGeom>
          <a:noFill/>
        </p:spPr>
        <p:txBody>
          <a:bodyPr wrap="square" rtlCol="0">
            <a:spAutoFit/>
          </a:bodyPr>
          <a:lstStyle/>
          <a:p>
            <a:r>
              <a:rPr kumimoji="1" lang="en-US" altLang="zh-TW" dirty="0" smtClean="0"/>
              <a:t>Virtual address that may exceed the PHYSICAL_MEM_SIZE of data buffer.</a:t>
            </a:r>
            <a:endParaRPr kumimoji="1" lang="zh-TW" altLang="en-US" dirty="0"/>
          </a:p>
        </p:txBody>
      </p:sp>
      <p:sp>
        <p:nvSpPr>
          <p:cNvPr id="12" name="橢圓 11"/>
          <p:cNvSpPr/>
          <p:nvPr/>
        </p:nvSpPr>
        <p:spPr>
          <a:xfrm>
            <a:off x="4426440" y="4358015"/>
            <a:ext cx="581001" cy="413345"/>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cxnSp>
        <p:nvCxnSpPr>
          <p:cNvPr id="13" name="直線箭頭接點 12"/>
          <p:cNvCxnSpPr>
            <a:endCxn id="12" idx="0"/>
          </p:cNvCxnSpPr>
          <p:nvPr/>
        </p:nvCxnSpPr>
        <p:spPr>
          <a:xfrm flipH="1">
            <a:off x="4716941" y="731954"/>
            <a:ext cx="272625" cy="3626061"/>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5" name="日期版面配置區 14"/>
          <p:cNvSpPr>
            <a:spLocks noGrp="1"/>
          </p:cNvSpPr>
          <p:nvPr>
            <p:ph type="dt" sz="half" idx="10"/>
          </p:nvPr>
        </p:nvSpPr>
        <p:spPr/>
        <p:txBody>
          <a:bodyPr/>
          <a:lstStyle/>
          <a:p>
            <a:fld id="{3D1013B3-DAC0-3649-9C67-4D1B11B68F46}" type="datetime1">
              <a:rPr kumimoji="1" lang="en-US" altLang="zh-TW" smtClean="0"/>
              <a:t>11/20/14</a:t>
            </a:fld>
            <a:endParaRPr kumimoji="1" lang="zh-TW" altLang="en-US"/>
          </a:p>
        </p:txBody>
      </p:sp>
      <p:sp>
        <p:nvSpPr>
          <p:cNvPr id="16" name="投影片編號版面配置區 15"/>
          <p:cNvSpPr>
            <a:spLocks noGrp="1"/>
          </p:cNvSpPr>
          <p:nvPr>
            <p:ph type="sldNum" sz="quarter" idx="12"/>
          </p:nvPr>
        </p:nvSpPr>
        <p:spPr/>
        <p:txBody>
          <a:bodyPr/>
          <a:lstStyle/>
          <a:p>
            <a:fld id="{DB37CF59-47A9-1341-88C4-10C797DD7257}" type="slidenum">
              <a:rPr kumimoji="1" lang="zh-TW" altLang="en-US" smtClean="0"/>
              <a:t>32</a:t>
            </a:fld>
            <a:endParaRPr kumimoji="1" lang="zh-TW" altLang="en-US"/>
          </a:p>
        </p:txBody>
      </p:sp>
    </p:spTree>
    <p:extLst>
      <p:ext uri="{BB962C8B-B14F-4D97-AF65-F5344CB8AC3E}">
        <p14:creationId xmlns:p14="http://schemas.microsoft.com/office/powerpoint/2010/main" val="3087354826"/>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圖片 7"/>
          <p:cNvPicPr>
            <a:picLocks noChangeAspect="1"/>
          </p:cNvPicPr>
          <p:nvPr/>
        </p:nvPicPr>
        <p:blipFill>
          <a:blip r:embed="rId2"/>
          <a:stretch>
            <a:fillRect/>
          </a:stretch>
        </p:blipFill>
        <p:spPr>
          <a:xfrm>
            <a:off x="266700" y="1016000"/>
            <a:ext cx="8597900" cy="4826000"/>
          </a:xfrm>
          <a:prstGeom prst="rect">
            <a:avLst/>
          </a:prstGeom>
        </p:spPr>
      </p:pic>
      <p:sp>
        <p:nvSpPr>
          <p:cNvPr id="7" name="橢圓 6"/>
          <p:cNvSpPr/>
          <p:nvPr/>
        </p:nvSpPr>
        <p:spPr>
          <a:xfrm>
            <a:off x="3597601" y="3653385"/>
            <a:ext cx="982843" cy="413345"/>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cxnSp>
        <p:nvCxnSpPr>
          <p:cNvPr id="9" name="直線箭頭接點 8"/>
          <p:cNvCxnSpPr/>
          <p:nvPr/>
        </p:nvCxnSpPr>
        <p:spPr>
          <a:xfrm flipH="1">
            <a:off x="3920583" y="731954"/>
            <a:ext cx="916583" cy="2921431"/>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5" name="文字方塊 4"/>
          <p:cNvSpPr txBox="1"/>
          <p:nvPr/>
        </p:nvSpPr>
        <p:spPr>
          <a:xfrm>
            <a:off x="4580444" y="270289"/>
            <a:ext cx="4296856" cy="369332"/>
          </a:xfrm>
          <a:prstGeom prst="rect">
            <a:avLst/>
          </a:prstGeom>
          <a:noFill/>
        </p:spPr>
        <p:txBody>
          <a:bodyPr wrap="square" rtlCol="0">
            <a:spAutoFit/>
          </a:bodyPr>
          <a:lstStyle/>
          <a:p>
            <a:r>
              <a:rPr kumimoji="1" lang="en-US" altLang="zh-TW" dirty="0" smtClean="0"/>
              <a:t>written value to data buffer</a:t>
            </a:r>
            <a:endParaRPr kumimoji="1" lang="zh-TW" altLang="en-US" dirty="0"/>
          </a:p>
        </p:txBody>
      </p:sp>
      <p:sp>
        <p:nvSpPr>
          <p:cNvPr id="3" name="日期版面配置區 2"/>
          <p:cNvSpPr>
            <a:spLocks noGrp="1"/>
          </p:cNvSpPr>
          <p:nvPr>
            <p:ph type="dt" sz="half" idx="10"/>
          </p:nvPr>
        </p:nvSpPr>
        <p:spPr/>
        <p:txBody>
          <a:bodyPr/>
          <a:lstStyle/>
          <a:p>
            <a:fld id="{0853E63C-A4AD-6B4E-BBCB-1573A14E5E63}" type="datetime1">
              <a:rPr kumimoji="1" lang="en-US" altLang="zh-TW" smtClean="0"/>
              <a:t>11/20/14</a:t>
            </a:fld>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33</a:t>
            </a:fld>
            <a:endParaRPr kumimoji="1" lang="zh-TW" altLang="en-US"/>
          </a:p>
        </p:txBody>
      </p:sp>
    </p:spTree>
    <p:extLst>
      <p:ext uri="{BB962C8B-B14F-4D97-AF65-F5344CB8AC3E}">
        <p14:creationId xmlns:p14="http://schemas.microsoft.com/office/powerpoint/2010/main" val="428009925"/>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p:cNvPicPr>
            <a:picLocks noChangeAspect="1"/>
          </p:cNvPicPr>
          <p:nvPr/>
        </p:nvPicPr>
        <p:blipFill>
          <a:blip r:embed="rId2"/>
          <a:stretch>
            <a:fillRect/>
          </a:stretch>
        </p:blipFill>
        <p:spPr>
          <a:xfrm>
            <a:off x="266700" y="1016000"/>
            <a:ext cx="8597900" cy="4826000"/>
          </a:xfrm>
          <a:prstGeom prst="rect">
            <a:avLst/>
          </a:prstGeom>
        </p:spPr>
      </p:pic>
      <p:sp>
        <p:nvSpPr>
          <p:cNvPr id="5" name="橢圓 4"/>
          <p:cNvSpPr/>
          <p:nvPr/>
        </p:nvSpPr>
        <p:spPr>
          <a:xfrm>
            <a:off x="1256583" y="4975461"/>
            <a:ext cx="4634012" cy="509817"/>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cxnSp>
        <p:nvCxnSpPr>
          <p:cNvPr id="6" name="直線箭頭接點 5"/>
          <p:cNvCxnSpPr/>
          <p:nvPr/>
        </p:nvCxnSpPr>
        <p:spPr>
          <a:xfrm>
            <a:off x="4337235" y="5485278"/>
            <a:ext cx="162140" cy="306295"/>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9" name="文字方塊 8"/>
          <p:cNvSpPr txBox="1"/>
          <p:nvPr/>
        </p:nvSpPr>
        <p:spPr>
          <a:xfrm>
            <a:off x="1083020" y="5791573"/>
            <a:ext cx="7495687" cy="954107"/>
          </a:xfrm>
          <a:prstGeom prst="rect">
            <a:avLst/>
          </a:prstGeom>
          <a:noFill/>
        </p:spPr>
        <p:txBody>
          <a:bodyPr wrap="square" rtlCol="0">
            <a:spAutoFit/>
          </a:bodyPr>
          <a:lstStyle/>
          <a:p>
            <a:r>
              <a:rPr kumimoji="1" lang="en-US" altLang="zh-TW" sz="2800" dirty="0" smtClean="0">
                <a:solidFill>
                  <a:srgbClr val="FF0000"/>
                </a:solidFill>
              </a:rPr>
              <a:t>You have to implement snapshot() which use </a:t>
            </a:r>
            <a:r>
              <a:rPr kumimoji="1" lang="en-US" altLang="zh-TW" sz="2800" dirty="0" err="1" smtClean="0">
                <a:solidFill>
                  <a:srgbClr val="FF0000"/>
                </a:solidFill>
              </a:rPr>
              <a:t>Gread</a:t>
            </a:r>
            <a:r>
              <a:rPr kumimoji="1" lang="en-US" altLang="zh-TW" sz="2800" dirty="0" smtClean="0">
                <a:solidFill>
                  <a:srgbClr val="FF0000"/>
                </a:solidFill>
              </a:rPr>
              <a:t>() to get data and store to results buffer.</a:t>
            </a:r>
            <a:endParaRPr kumimoji="1" lang="zh-TW" altLang="en-US" sz="2800" dirty="0">
              <a:solidFill>
                <a:srgbClr val="FF0000"/>
              </a:solidFill>
            </a:endParaRPr>
          </a:p>
        </p:txBody>
      </p:sp>
      <p:sp>
        <p:nvSpPr>
          <p:cNvPr id="11" name="日期版面配置區 10"/>
          <p:cNvSpPr>
            <a:spLocks noGrp="1"/>
          </p:cNvSpPr>
          <p:nvPr>
            <p:ph type="dt" sz="half" idx="10"/>
          </p:nvPr>
        </p:nvSpPr>
        <p:spPr/>
        <p:txBody>
          <a:bodyPr/>
          <a:lstStyle/>
          <a:p>
            <a:fld id="{16490FCF-970C-8E4E-85B1-66BB7A2A8FB8}" type="datetime1">
              <a:rPr kumimoji="1" lang="en-US" altLang="zh-TW" smtClean="0"/>
              <a:t>11/20/14</a:t>
            </a:fld>
            <a:endParaRPr kumimoji="1" lang="zh-TW" altLang="en-US"/>
          </a:p>
        </p:txBody>
      </p:sp>
      <p:sp>
        <p:nvSpPr>
          <p:cNvPr id="12" name="投影片編號版面配置區 11"/>
          <p:cNvSpPr>
            <a:spLocks noGrp="1"/>
          </p:cNvSpPr>
          <p:nvPr>
            <p:ph type="sldNum" sz="quarter" idx="12"/>
          </p:nvPr>
        </p:nvSpPr>
        <p:spPr/>
        <p:txBody>
          <a:bodyPr/>
          <a:lstStyle/>
          <a:p>
            <a:fld id="{DB37CF59-47A9-1341-88C4-10C797DD7257}" type="slidenum">
              <a:rPr kumimoji="1" lang="zh-TW" altLang="en-US" smtClean="0"/>
              <a:t>34</a:t>
            </a:fld>
            <a:endParaRPr kumimoji="1" lang="zh-TW" altLang="en-US"/>
          </a:p>
        </p:txBody>
      </p:sp>
    </p:spTree>
    <p:extLst>
      <p:ext uri="{BB962C8B-B14F-4D97-AF65-F5344CB8AC3E}">
        <p14:creationId xmlns:p14="http://schemas.microsoft.com/office/powerpoint/2010/main" val="2853874812"/>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35</a:t>
            </a:fld>
            <a:endParaRPr kumimoji="1" lang="zh-TW" altLang="en-US"/>
          </a:p>
        </p:txBody>
      </p:sp>
      <p:pic>
        <p:nvPicPr>
          <p:cNvPr id="6" name="圖片 5"/>
          <p:cNvPicPr>
            <a:picLocks noChangeAspect="1"/>
          </p:cNvPicPr>
          <p:nvPr/>
        </p:nvPicPr>
        <p:blipFill>
          <a:blip r:embed="rId2"/>
          <a:stretch>
            <a:fillRect/>
          </a:stretch>
        </p:blipFill>
        <p:spPr>
          <a:xfrm>
            <a:off x="0" y="3452031"/>
            <a:ext cx="9144000" cy="494702"/>
          </a:xfrm>
          <a:prstGeom prst="rect">
            <a:avLst/>
          </a:prstGeom>
        </p:spPr>
      </p:pic>
      <p:pic>
        <p:nvPicPr>
          <p:cNvPr id="7" name="圖片 6"/>
          <p:cNvPicPr>
            <a:picLocks noChangeAspect="1"/>
          </p:cNvPicPr>
          <p:nvPr/>
        </p:nvPicPr>
        <p:blipFill>
          <a:blip r:embed="rId3"/>
          <a:stretch>
            <a:fillRect/>
          </a:stretch>
        </p:blipFill>
        <p:spPr>
          <a:xfrm>
            <a:off x="698167" y="2167922"/>
            <a:ext cx="7797800" cy="736600"/>
          </a:xfrm>
          <a:prstGeom prst="rect">
            <a:avLst/>
          </a:prstGeom>
        </p:spPr>
      </p:pic>
      <p:sp>
        <p:nvSpPr>
          <p:cNvPr id="8" name="橢圓 7"/>
          <p:cNvSpPr/>
          <p:nvPr/>
        </p:nvSpPr>
        <p:spPr>
          <a:xfrm>
            <a:off x="7280866" y="3522847"/>
            <a:ext cx="1405934" cy="509817"/>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3076143398"/>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Compile CUDA code</a:t>
            </a:r>
            <a:endParaRPr kumimoji="1" lang="zh-TW" altLang="en-US" dirty="0"/>
          </a:p>
        </p:txBody>
      </p:sp>
      <p:sp>
        <p:nvSpPr>
          <p:cNvPr id="3" name="內容版面配置區 2"/>
          <p:cNvSpPr>
            <a:spLocks noGrp="1"/>
          </p:cNvSpPr>
          <p:nvPr>
            <p:ph idx="1"/>
          </p:nvPr>
        </p:nvSpPr>
        <p:spPr/>
        <p:txBody>
          <a:bodyPr/>
          <a:lstStyle/>
          <a:p>
            <a:r>
              <a:rPr lang="en-US" altLang="zh-TW" dirty="0" err="1"/>
              <a:t>nvcc</a:t>
            </a:r>
            <a:r>
              <a:rPr lang="en-US" altLang="zh-TW" dirty="0"/>
              <a:t> -arch=</a:t>
            </a:r>
            <a:r>
              <a:rPr lang="en-US" altLang="zh-TW" dirty="0" smtClean="0"/>
              <a:t>sm_30 </a:t>
            </a:r>
            <a:r>
              <a:rPr lang="en-US" altLang="zh-TW" dirty="0" err="1" smtClean="0"/>
              <a:t>main.cu</a:t>
            </a:r>
            <a:r>
              <a:rPr lang="en-US" altLang="zh-TW" dirty="0" smtClean="0"/>
              <a:t> -</a:t>
            </a:r>
            <a:r>
              <a:rPr lang="en-US" altLang="zh-TW" dirty="0"/>
              <a:t>o </a:t>
            </a:r>
            <a:r>
              <a:rPr lang="en-US" altLang="zh-TW" dirty="0" err="1"/>
              <a:t>vm</a:t>
            </a: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36</a:t>
            </a:fld>
            <a:endParaRPr kumimoji="1" lang="zh-TW" altLang="en-US"/>
          </a:p>
        </p:txBody>
      </p:sp>
    </p:spTree>
    <p:extLst>
      <p:ext uri="{BB962C8B-B14F-4D97-AF65-F5344CB8AC3E}">
        <p14:creationId xmlns:p14="http://schemas.microsoft.com/office/powerpoint/2010/main" val="1179946261"/>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Bonus</a:t>
            </a: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37</a:t>
            </a:fld>
            <a:endParaRPr kumimoji="1" lang="zh-TW" altLang="en-US"/>
          </a:p>
        </p:txBody>
      </p:sp>
      <p:pic>
        <p:nvPicPr>
          <p:cNvPr id="6" name="圖片 5"/>
          <p:cNvPicPr>
            <a:picLocks noChangeAspect="1"/>
          </p:cNvPicPr>
          <p:nvPr/>
        </p:nvPicPr>
        <p:blipFill>
          <a:blip r:embed="rId2"/>
          <a:stretch>
            <a:fillRect/>
          </a:stretch>
        </p:blipFill>
        <p:spPr>
          <a:xfrm>
            <a:off x="342900" y="1828800"/>
            <a:ext cx="8458200" cy="3200400"/>
          </a:xfrm>
          <a:prstGeom prst="rect">
            <a:avLst/>
          </a:prstGeom>
        </p:spPr>
      </p:pic>
      <p:sp>
        <p:nvSpPr>
          <p:cNvPr id="7" name="橢圓 6"/>
          <p:cNvSpPr/>
          <p:nvPr/>
        </p:nvSpPr>
        <p:spPr>
          <a:xfrm>
            <a:off x="2910789" y="2629706"/>
            <a:ext cx="458480" cy="413345"/>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cxnSp>
        <p:nvCxnSpPr>
          <p:cNvPr id="8" name="直線箭頭接點 7"/>
          <p:cNvCxnSpPr>
            <a:stCxn id="7" idx="4"/>
          </p:cNvCxnSpPr>
          <p:nvPr/>
        </p:nvCxnSpPr>
        <p:spPr>
          <a:xfrm>
            <a:off x="3140029" y="3043051"/>
            <a:ext cx="1032680" cy="2412250"/>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1" name="文字方塊 10"/>
          <p:cNvSpPr txBox="1"/>
          <p:nvPr/>
        </p:nvSpPr>
        <p:spPr>
          <a:xfrm>
            <a:off x="3848741" y="5662628"/>
            <a:ext cx="3261793" cy="369332"/>
          </a:xfrm>
          <a:prstGeom prst="rect">
            <a:avLst/>
          </a:prstGeom>
          <a:noFill/>
        </p:spPr>
        <p:txBody>
          <a:bodyPr wrap="none" rtlCol="0">
            <a:spAutoFit/>
          </a:bodyPr>
          <a:lstStyle/>
          <a:p>
            <a:r>
              <a:rPr kumimoji="1" lang="en-US" altLang="zh-TW" dirty="0" smtClean="0"/>
              <a:t>Program 3 only use single thread</a:t>
            </a:r>
            <a:endParaRPr kumimoji="1" lang="zh-TW" altLang="en-US" dirty="0"/>
          </a:p>
        </p:txBody>
      </p:sp>
    </p:spTree>
    <p:extLst>
      <p:ext uri="{BB962C8B-B14F-4D97-AF65-F5344CB8AC3E}">
        <p14:creationId xmlns:p14="http://schemas.microsoft.com/office/powerpoint/2010/main" val="166570314"/>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圖片 8"/>
          <p:cNvPicPr>
            <a:picLocks noChangeAspect="1"/>
          </p:cNvPicPr>
          <p:nvPr/>
        </p:nvPicPr>
        <p:blipFill>
          <a:blip r:embed="rId2"/>
          <a:stretch>
            <a:fillRect/>
          </a:stretch>
        </p:blipFill>
        <p:spPr>
          <a:xfrm>
            <a:off x="317500" y="1816100"/>
            <a:ext cx="8509000" cy="3213100"/>
          </a:xfrm>
          <a:prstGeom prst="rect">
            <a:avLst/>
          </a:prstGeom>
        </p:spPr>
      </p:pic>
      <p:sp>
        <p:nvSpPr>
          <p:cNvPr id="2" name="標題 1"/>
          <p:cNvSpPr>
            <a:spLocks noGrp="1"/>
          </p:cNvSpPr>
          <p:nvPr>
            <p:ph type="title"/>
          </p:nvPr>
        </p:nvSpPr>
        <p:spPr/>
        <p:txBody>
          <a:bodyPr/>
          <a:lstStyle/>
          <a:p>
            <a:r>
              <a:rPr kumimoji="1" lang="en-US" altLang="zh-TW" dirty="0" smtClean="0"/>
              <a:t>Bonus</a:t>
            </a: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38</a:t>
            </a:fld>
            <a:endParaRPr kumimoji="1" lang="zh-TW" altLang="en-US" dirty="0"/>
          </a:p>
        </p:txBody>
      </p:sp>
      <p:sp>
        <p:nvSpPr>
          <p:cNvPr id="7" name="橢圓 6"/>
          <p:cNvSpPr/>
          <p:nvPr/>
        </p:nvSpPr>
        <p:spPr>
          <a:xfrm>
            <a:off x="2910789" y="2629706"/>
            <a:ext cx="458480" cy="413345"/>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cxnSp>
        <p:nvCxnSpPr>
          <p:cNvPr id="8" name="直線箭頭接點 7"/>
          <p:cNvCxnSpPr>
            <a:stCxn id="7" idx="4"/>
          </p:cNvCxnSpPr>
          <p:nvPr/>
        </p:nvCxnSpPr>
        <p:spPr>
          <a:xfrm>
            <a:off x="3140029" y="3043051"/>
            <a:ext cx="1032680" cy="2412250"/>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1" name="文字方塊 10"/>
          <p:cNvSpPr txBox="1"/>
          <p:nvPr/>
        </p:nvSpPr>
        <p:spPr>
          <a:xfrm>
            <a:off x="3848741" y="5662628"/>
            <a:ext cx="5314275" cy="369332"/>
          </a:xfrm>
          <a:prstGeom prst="rect">
            <a:avLst/>
          </a:prstGeom>
          <a:noFill/>
        </p:spPr>
        <p:txBody>
          <a:bodyPr wrap="none" rtlCol="0">
            <a:spAutoFit/>
          </a:bodyPr>
          <a:lstStyle/>
          <a:p>
            <a:r>
              <a:rPr kumimoji="1" lang="en-US" altLang="zh-TW" dirty="0" smtClean="0"/>
              <a:t>In bonus you need to launch kernel by multiple threads</a:t>
            </a:r>
            <a:endParaRPr kumimoji="1" lang="zh-TW" altLang="en-US" dirty="0"/>
          </a:p>
        </p:txBody>
      </p:sp>
    </p:spTree>
    <p:extLst>
      <p:ext uri="{BB962C8B-B14F-4D97-AF65-F5344CB8AC3E}">
        <p14:creationId xmlns:p14="http://schemas.microsoft.com/office/powerpoint/2010/main" val="1692904873"/>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a:t>Bonus</a:t>
            </a:r>
            <a:endParaRPr kumimoji="1" lang="zh-TW" altLang="en-US" dirty="0"/>
          </a:p>
        </p:txBody>
      </p:sp>
      <p:sp>
        <p:nvSpPr>
          <p:cNvPr id="3" name="內容版面配置區 2"/>
          <p:cNvSpPr>
            <a:spLocks noGrp="1"/>
          </p:cNvSpPr>
          <p:nvPr>
            <p:ph idx="1"/>
          </p:nvPr>
        </p:nvSpPr>
        <p:spPr/>
        <p:txBody>
          <a:bodyPr>
            <a:normAutofit fontScale="92500"/>
          </a:bodyPr>
          <a:lstStyle/>
          <a:p>
            <a:r>
              <a:rPr kumimoji="1" lang="en-US" altLang="zh-TW" dirty="0" smtClean="0"/>
              <a:t>Because we only have one page table, if we want to launch multiple threads and each thread use the mechanism of paging, we need to design a new page table for managing multiple threads.</a:t>
            </a:r>
          </a:p>
          <a:p>
            <a:r>
              <a:rPr kumimoji="1" lang="en-US" altLang="zh-TW" dirty="0" smtClean="0"/>
              <a:t>Usually, each thread has an associated page table, but we don’t have enough memory size (shared memory) to set up.</a:t>
            </a:r>
          </a:p>
          <a:p>
            <a:r>
              <a:rPr kumimoji="1" lang="en-US" altLang="zh-TW" dirty="0" smtClean="0"/>
              <a:t>To solve this problem, we can use an </a:t>
            </a:r>
            <a:r>
              <a:rPr kumimoji="1" lang="en-US" altLang="zh-TW" b="1" i="1" dirty="0" smtClean="0">
                <a:solidFill>
                  <a:srgbClr val="FF0000"/>
                </a:solidFill>
              </a:rPr>
              <a:t>inverted page table </a:t>
            </a:r>
            <a:r>
              <a:rPr kumimoji="1" lang="en-US" altLang="zh-TW" dirty="0" smtClean="0">
                <a:solidFill>
                  <a:srgbClr val="000000"/>
                </a:solidFill>
              </a:rPr>
              <a:t>(CH8, page 375~376)</a:t>
            </a:r>
            <a:r>
              <a:rPr kumimoji="1" lang="en-US" altLang="zh-TW" dirty="0" smtClean="0"/>
              <a:t>.</a:t>
            </a: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39</a:t>
            </a:fld>
            <a:endParaRPr kumimoji="1" lang="zh-TW" altLang="en-US"/>
          </a:p>
        </p:txBody>
      </p:sp>
    </p:spTree>
    <p:extLst>
      <p:ext uri="{BB962C8B-B14F-4D97-AF65-F5344CB8AC3E}">
        <p14:creationId xmlns:p14="http://schemas.microsoft.com/office/powerpoint/2010/main" val="275679948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About GPU</a:t>
            </a:r>
            <a:endParaRPr kumimoji="1" lang="zh-TW" altLang="en-US" dirty="0"/>
          </a:p>
        </p:txBody>
      </p:sp>
      <p:sp>
        <p:nvSpPr>
          <p:cNvPr id="3" name="內容版面配置區 2"/>
          <p:cNvSpPr>
            <a:spLocks noGrp="1"/>
          </p:cNvSpPr>
          <p:nvPr>
            <p:ph idx="1"/>
          </p:nvPr>
        </p:nvSpPr>
        <p:spPr/>
        <p:txBody>
          <a:bodyPr>
            <a:normAutofit fontScale="92500" lnSpcReduction="10000"/>
          </a:bodyPr>
          <a:lstStyle/>
          <a:p>
            <a:r>
              <a:rPr kumimoji="1" lang="en-US" altLang="zh-TW" dirty="0" smtClean="0"/>
              <a:t>In this project, we use CUDA API to access </a:t>
            </a:r>
            <a:r>
              <a:rPr kumimoji="1" lang="en-US" altLang="zh-TW" i="1" dirty="0" smtClean="0"/>
              <a:t>GPU</a:t>
            </a:r>
            <a:r>
              <a:rPr kumimoji="1" lang="en-US" altLang="zh-TW" dirty="0" smtClean="0"/>
              <a:t>. CUDA (Compute Unified Device Architecture) is a parallel computing platform and programming model. </a:t>
            </a:r>
            <a:endParaRPr kumimoji="1" lang="en-US" altLang="zh-TW" dirty="0"/>
          </a:p>
          <a:p>
            <a:r>
              <a:rPr kumimoji="1" lang="en-US" altLang="zh-TW" dirty="0" smtClean="0"/>
              <a:t>We don’t consider any parallel computing technique in this project, only use single thread to serial access that let us focus our virtual memory implementation. </a:t>
            </a:r>
          </a:p>
          <a:p>
            <a:r>
              <a:rPr kumimoji="1" lang="en-US" altLang="zh-TW" dirty="0" smtClean="0"/>
              <a:t>Don’t worry about the syntax of CUDA, that just a extension of C language.</a:t>
            </a:r>
          </a:p>
        </p:txBody>
      </p:sp>
      <p:sp>
        <p:nvSpPr>
          <p:cNvPr id="4" name="日期版面配置區 3"/>
          <p:cNvSpPr>
            <a:spLocks noGrp="1"/>
          </p:cNvSpPr>
          <p:nvPr>
            <p:ph type="dt" sz="half" idx="10"/>
          </p:nvPr>
        </p:nvSpPr>
        <p:spPr/>
        <p:txBody>
          <a:bodyPr/>
          <a:lstStyle/>
          <a:p>
            <a:fld id="{09EE45CE-313B-7843-A4BD-A5A1EF5B055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4</a:t>
            </a:fld>
            <a:endParaRPr kumimoji="1" lang="zh-TW" altLang="en-US"/>
          </a:p>
        </p:txBody>
      </p:sp>
    </p:spTree>
    <p:extLst>
      <p:ext uri="{BB962C8B-B14F-4D97-AF65-F5344CB8AC3E}">
        <p14:creationId xmlns:p14="http://schemas.microsoft.com/office/powerpoint/2010/main" val="1597380341"/>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a:t>Bonus</a:t>
            </a:r>
            <a:endParaRPr kumimoji="1" lang="zh-TW" altLang="en-US" dirty="0"/>
          </a:p>
        </p:txBody>
      </p:sp>
      <p:sp>
        <p:nvSpPr>
          <p:cNvPr id="3" name="內容版面配置區 2"/>
          <p:cNvSpPr>
            <a:spLocks noGrp="1"/>
          </p:cNvSpPr>
          <p:nvPr>
            <p:ph idx="1"/>
          </p:nvPr>
        </p:nvSpPr>
        <p:spPr/>
        <p:txBody>
          <a:bodyPr/>
          <a:lstStyle/>
          <a:p>
            <a:r>
              <a:rPr kumimoji="1" lang="en-US" altLang="zh-TW" dirty="0" smtClean="0"/>
              <a:t>We launch 4 threads in kernel function, all threads concurrently execute it. </a:t>
            </a:r>
          </a:p>
          <a:p>
            <a:r>
              <a:rPr kumimoji="1" lang="en-US" altLang="zh-TW" dirty="0" smtClean="0"/>
              <a:t>To avoid the race condition, threads execute </a:t>
            </a:r>
            <a:r>
              <a:rPr kumimoji="1" lang="en-US" altLang="zh-TW" dirty="0" err="1" smtClean="0"/>
              <a:t>Gread</a:t>
            </a:r>
            <a:r>
              <a:rPr kumimoji="1" lang="en-US" altLang="zh-TW" dirty="0" smtClean="0"/>
              <a:t>()/</a:t>
            </a:r>
            <a:r>
              <a:rPr kumimoji="1" lang="en-US" altLang="zh-TW" dirty="0" err="1" smtClean="0"/>
              <a:t>Gwrite</a:t>
            </a:r>
            <a:r>
              <a:rPr kumimoji="1" lang="en-US" altLang="zh-TW" dirty="0" smtClean="0"/>
              <a:t>() should be a </a:t>
            </a:r>
            <a:r>
              <a:rPr kumimoji="1" lang="en-US" altLang="zh-TW" dirty="0" smtClean="0">
                <a:solidFill>
                  <a:srgbClr val="FF0000"/>
                </a:solidFill>
              </a:rPr>
              <a:t>non-preemptive priority scheduling</a:t>
            </a:r>
            <a:r>
              <a:rPr kumimoji="1" lang="en-US" altLang="zh-TW" dirty="0" smtClean="0"/>
              <a:t>, the priority of threads: </a:t>
            </a:r>
            <a:r>
              <a:rPr kumimoji="1" lang="en-US" altLang="zh-TW" dirty="0" smtClean="0">
                <a:solidFill>
                  <a:srgbClr val="FF0000"/>
                </a:solidFill>
              </a:rPr>
              <a:t>Thread 0 &gt; Thread 1 &gt; Thread 2 &gt; Thread 3</a:t>
            </a:r>
          </a:p>
          <a:p>
            <a:r>
              <a:rPr kumimoji="1" lang="en-US" altLang="zh-TW" dirty="0" smtClean="0"/>
              <a:t>We implement </a:t>
            </a:r>
            <a:r>
              <a:rPr kumimoji="1" lang="en-US" altLang="zh-TW" dirty="0" smtClean="0">
                <a:solidFill>
                  <a:srgbClr val="FF0000"/>
                </a:solidFill>
              </a:rPr>
              <a:t>__LOCK()/__UNLOCK() macro </a:t>
            </a:r>
            <a:r>
              <a:rPr kumimoji="1" lang="en-US" altLang="zh-TW" dirty="0" smtClean="0">
                <a:solidFill>
                  <a:srgbClr val="000000"/>
                </a:solidFill>
              </a:rPr>
              <a:t>to maintain the scheduling</a:t>
            </a:r>
            <a:r>
              <a:rPr kumimoji="1" lang="en-US" altLang="zh-TW" dirty="0" smtClean="0">
                <a:solidFill>
                  <a:srgbClr val="FF0000"/>
                </a:solidFill>
              </a:rPr>
              <a:t>.</a:t>
            </a:r>
            <a:endParaRPr kumimoji="1" lang="zh-TW" altLang="en-US" dirty="0">
              <a:solidFill>
                <a:srgbClr val="FF0000"/>
              </a:solidFill>
            </a:endParaRPr>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40</a:t>
            </a:fld>
            <a:endParaRPr kumimoji="1" lang="zh-TW" altLang="en-US"/>
          </a:p>
        </p:txBody>
      </p:sp>
    </p:spTree>
    <p:extLst>
      <p:ext uri="{BB962C8B-B14F-4D97-AF65-F5344CB8AC3E}">
        <p14:creationId xmlns:p14="http://schemas.microsoft.com/office/powerpoint/2010/main" val="2356628526"/>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a:t>Bonus</a:t>
            </a:r>
            <a:endParaRPr kumimoji="1" lang="zh-TW" altLang="en-US" dirty="0"/>
          </a:p>
        </p:txBody>
      </p:sp>
      <p:sp>
        <p:nvSpPr>
          <p:cNvPr id="3" name="內容版面配置區 2"/>
          <p:cNvSpPr>
            <a:spLocks noGrp="1"/>
          </p:cNvSpPr>
          <p:nvPr>
            <p:ph idx="1"/>
          </p:nvPr>
        </p:nvSpPr>
        <p:spPr/>
        <p:txBody>
          <a:bodyPr>
            <a:normAutofit fontScale="70000" lnSpcReduction="20000"/>
          </a:bodyPr>
          <a:lstStyle/>
          <a:p>
            <a:r>
              <a:rPr kumimoji="1" lang="en-US" altLang="zh-TW" dirty="0"/>
              <a:t>You have to </a:t>
            </a:r>
            <a:r>
              <a:rPr kumimoji="1" lang="en-US" altLang="zh-TW" dirty="0">
                <a:solidFill>
                  <a:srgbClr val="FF0000"/>
                </a:solidFill>
              </a:rPr>
              <a:t>print the times of page fault </a:t>
            </a:r>
            <a:r>
              <a:rPr kumimoji="1" lang="en-US" altLang="zh-TW" dirty="0"/>
              <a:t>of whole system before the program end. (in line 166 of our sample code</a:t>
            </a:r>
            <a:r>
              <a:rPr kumimoji="1" lang="en-US" altLang="zh-TW" dirty="0" smtClean="0"/>
              <a:t>)</a:t>
            </a:r>
          </a:p>
          <a:p>
            <a:r>
              <a:rPr kumimoji="1" lang="en-US" altLang="zh-TW" dirty="0"/>
              <a:t>The </a:t>
            </a:r>
            <a:r>
              <a:rPr kumimoji="1" lang="en-US" altLang="zh-TW" i="1" dirty="0">
                <a:solidFill>
                  <a:srgbClr val="FF0000"/>
                </a:solidFill>
              </a:rPr>
              <a:t>snapshot() </a:t>
            </a:r>
            <a:r>
              <a:rPr kumimoji="1" lang="en-US" altLang="zh-TW" dirty="0"/>
              <a:t>have to load the elements of </a:t>
            </a:r>
            <a:r>
              <a:rPr kumimoji="1" lang="en-US" altLang="zh-TW" b="1" i="1" dirty="0">
                <a:solidFill>
                  <a:srgbClr val="FF0000"/>
                </a:solidFill>
              </a:rPr>
              <a:t>data</a:t>
            </a:r>
            <a:r>
              <a:rPr kumimoji="1" lang="en-US" altLang="zh-TW" dirty="0"/>
              <a:t> array (in shared memory) to </a:t>
            </a:r>
            <a:r>
              <a:rPr kumimoji="1" lang="en-US" altLang="zh-TW" b="1" i="1" dirty="0">
                <a:solidFill>
                  <a:srgbClr val="FF0000"/>
                </a:solidFill>
              </a:rPr>
              <a:t>results</a:t>
            </a:r>
            <a:r>
              <a:rPr kumimoji="1" lang="en-US" altLang="zh-TW" dirty="0"/>
              <a:t> buffer (in global memory).</a:t>
            </a:r>
          </a:p>
          <a:p>
            <a:r>
              <a:rPr kumimoji="1" lang="en-US" altLang="zh-TW" dirty="0"/>
              <a:t>The implementation of </a:t>
            </a:r>
            <a:r>
              <a:rPr kumimoji="1" lang="en-US" altLang="zh-TW" i="1" dirty="0">
                <a:solidFill>
                  <a:srgbClr val="FF0000"/>
                </a:solidFill>
              </a:rPr>
              <a:t>snapshot()</a:t>
            </a:r>
            <a:r>
              <a:rPr kumimoji="1" lang="en-US" altLang="zh-TW" dirty="0"/>
              <a:t> include </a:t>
            </a:r>
            <a:r>
              <a:rPr kumimoji="1" lang="en-US" altLang="zh-TW" i="1" dirty="0" err="1">
                <a:solidFill>
                  <a:srgbClr val="FF0000"/>
                </a:solidFill>
              </a:rPr>
              <a:t>Gread</a:t>
            </a:r>
            <a:r>
              <a:rPr kumimoji="1" lang="en-US" altLang="zh-TW" i="1" dirty="0">
                <a:solidFill>
                  <a:srgbClr val="FF0000"/>
                </a:solidFill>
              </a:rPr>
              <a:t>()</a:t>
            </a:r>
            <a:r>
              <a:rPr kumimoji="1" lang="en-US" altLang="zh-TW" dirty="0"/>
              <a:t> that copy data array from virtual address </a:t>
            </a:r>
            <a:r>
              <a:rPr kumimoji="1" lang="en-US" altLang="zh-TW" i="1" dirty="0">
                <a:solidFill>
                  <a:srgbClr val="FF0000"/>
                </a:solidFill>
              </a:rPr>
              <a:t>0</a:t>
            </a:r>
            <a:r>
              <a:rPr kumimoji="1" lang="en-US" altLang="zh-TW" dirty="0"/>
              <a:t> to </a:t>
            </a:r>
            <a:r>
              <a:rPr kumimoji="1" lang="en-US" altLang="zh-TW" i="1" dirty="0" err="1">
                <a:solidFill>
                  <a:srgbClr val="FF0000"/>
                </a:solidFill>
              </a:rPr>
              <a:t>input_size</a:t>
            </a:r>
            <a:r>
              <a:rPr kumimoji="1" lang="en-US" altLang="zh-TW" i="1" dirty="0">
                <a:solidFill>
                  <a:srgbClr val="FF0000"/>
                </a:solidFill>
              </a:rPr>
              <a:t> </a:t>
            </a:r>
            <a:r>
              <a:rPr kumimoji="1" lang="en-US" altLang="zh-TW" dirty="0"/>
              <a:t>(index start from 0)</a:t>
            </a:r>
          </a:p>
          <a:p>
            <a:r>
              <a:rPr kumimoji="1" lang="en-US" altLang="zh-TW" dirty="0"/>
              <a:t>Finally, after kernel function execute finish, you have to dump the binary contents of </a:t>
            </a:r>
            <a:r>
              <a:rPr kumimoji="1" lang="en-US" altLang="zh-TW" b="1" i="1" dirty="0">
                <a:solidFill>
                  <a:srgbClr val="FF0000"/>
                </a:solidFill>
              </a:rPr>
              <a:t>results</a:t>
            </a:r>
            <a:r>
              <a:rPr kumimoji="1" lang="en-US" altLang="zh-TW" dirty="0"/>
              <a:t> buffer into a file, named “</a:t>
            </a:r>
            <a:r>
              <a:rPr lang="en-US" altLang="zh-TW" b="1" dirty="0" err="1">
                <a:solidFill>
                  <a:srgbClr val="FF0000"/>
                </a:solidFill>
              </a:rPr>
              <a:t>snapshot.bin</a:t>
            </a:r>
            <a:r>
              <a:rPr kumimoji="1" lang="en-US" altLang="zh-TW" dirty="0"/>
              <a:t>” (in line 164 of sample code). TA will check the correctness of this file.</a:t>
            </a:r>
          </a:p>
          <a:p>
            <a:r>
              <a:rPr kumimoji="1" lang="en-US" altLang="zh-TW" dirty="0"/>
              <a:t>Note that we only count the page fault times from </a:t>
            </a:r>
            <a:r>
              <a:rPr kumimoji="1" lang="en-US" altLang="zh-TW" b="1" i="1" dirty="0">
                <a:solidFill>
                  <a:srgbClr val="FF0000"/>
                </a:solidFill>
              </a:rPr>
              <a:t>data</a:t>
            </a:r>
            <a:r>
              <a:rPr kumimoji="1" lang="en-US" altLang="zh-TW" dirty="0">
                <a:solidFill>
                  <a:srgbClr val="FF0000"/>
                </a:solidFill>
              </a:rPr>
              <a:t> </a:t>
            </a:r>
            <a:r>
              <a:rPr kumimoji="1" lang="en-US" altLang="zh-TW" dirty="0"/>
              <a:t>array access (access from </a:t>
            </a:r>
            <a:r>
              <a:rPr kumimoji="1" lang="en-US" altLang="zh-TW" i="1" dirty="0">
                <a:solidFill>
                  <a:srgbClr val="FF0000"/>
                </a:solidFill>
              </a:rPr>
              <a:t>input</a:t>
            </a:r>
            <a:r>
              <a:rPr kumimoji="1" lang="en-US" altLang="zh-TW" dirty="0"/>
              <a:t> buffer and </a:t>
            </a:r>
            <a:r>
              <a:rPr kumimoji="1" lang="en-US" altLang="zh-TW" i="1" dirty="0">
                <a:solidFill>
                  <a:srgbClr val="FF0000"/>
                </a:solidFill>
              </a:rPr>
              <a:t>results</a:t>
            </a:r>
            <a:r>
              <a:rPr kumimoji="1" lang="en-US" altLang="zh-TW" dirty="0">
                <a:solidFill>
                  <a:srgbClr val="FF0000"/>
                </a:solidFill>
              </a:rPr>
              <a:t> </a:t>
            </a:r>
            <a:r>
              <a:rPr kumimoji="1" lang="en-US" altLang="zh-TW" dirty="0"/>
              <a:t>buffer don’t do it).</a:t>
            </a:r>
          </a:p>
          <a:p>
            <a:r>
              <a:rPr kumimoji="1" lang="en-US" altLang="zh-TW" dirty="0"/>
              <a:t>Note that the executable should be named </a:t>
            </a:r>
            <a:r>
              <a:rPr kumimoji="1" lang="en-US" altLang="zh-TW" dirty="0" smtClean="0"/>
              <a:t>“</a:t>
            </a:r>
            <a:r>
              <a:rPr kumimoji="1" lang="en-US" altLang="zh-TW" b="1" dirty="0" err="1" smtClean="0">
                <a:solidFill>
                  <a:srgbClr val="FF0000"/>
                </a:solidFill>
              </a:rPr>
              <a:t>mvm</a:t>
            </a:r>
            <a:r>
              <a:rPr kumimoji="1" lang="en-US" altLang="zh-TW" b="1" dirty="0"/>
              <a:t>”</a:t>
            </a: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41</a:t>
            </a:fld>
            <a:endParaRPr kumimoji="1" lang="zh-TW" altLang="en-US"/>
          </a:p>
        </p:txBody>
      </p:sp>
    </p:spTree>
    <p:extLst>
      <p:ext uri="{BB962C8B-B14F-4D97-AF65-F5344CB8AC3E}">
        <p14:creationId xmlns:p14="http://schemas.microsoft.com/office/powerpoint/2010/main" val="1207952552"/>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321745E4-2065-B546-A49B-019A75F68EE4}" type="datetime1">
              <a:rPr kumimoji="1" lang="en-US" altLang="zh-TW" smtClean="0"/>
              <a:t>11/20/14</a:t>
            </a:fld>
            <a:endParaRPr kumimoji="1" lang="zh-TW" altLang="en-US"/>
          </a:p>
        </p:txBody>
      </p:sp>
      <p:sp>
        <p:nvSpPr>
          <p:cNvPr id="3" name="投影片編號版面配置區 2"/>
          <p:cNvSpPr>
            <a:spLocks noGrp="1"/>
          </p:cNvSpPr>
          <p:nvPr>
            <p:ph type="sldNum" sz="quarter" idx="12"/>
          </p:nvPr>
        </p:nvSpPr>
        <p:spPr/>
        <p:txBody>
          <a:bodyPr/>
          <a:lstStyle/>
          <a:p>
            <a:fld id="{DB37CF59-47A9-1341-88C4-10C797DD7257}" type="slidenum">
              <a:rPr kumimoji="1" lang="zh-TW" altLang="en-US" smtClean="0"/>
              <a:t>42</a:t>
            </a:fld>
            <a:endParaRPr kumimoji="1" lang="zh-TW" altLang="en-US"/>
          </a:p>
        </p:txBody>
      </p:sp>
      <p:pic>
        <p:nvPicPr>
          <p:cNvPr id="5" name="圖片 4"/>
          <p:cNvPicPr>
            <a:picLocks noChangeAspect="1"/>
          </p:cNvPicPr>
          <p:nvPr/>
        </p:nvPicPr>
        <p:blipFill>
          <a:blip r:embed="rId2"/>
          <a:stretch>
            <a:fillRect/>
          </a:stretch>
        </p:blipFill>
        <p:spPr>
          <a:xfrm>
            <a:off x="1092200" y="0"/>
            <a:ext cx="6942018" cy="6858000"/>
          </a:xfrm>
          <a:prstGeom prst="rect">
            <a:avLst/>
          </a:prstGeom>
        </p:spPr>
      </p:pic>
    </p:spTree>
    <p:extLst>
      <p:ext uri="{BB962C8B-B14F-4D97-AF65-F5344CB8AC3E}">
        <p14:creationId xmlns:p14="http://schemas.microsoft.com/office/powerpoint/2010/main" val="495437629"/>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43</a:t>
            </a:fld>
            <a:endParaRPr kumimoji="1" lang="zh-TW" altLang="en-US"/>
          </a:p>
        </p:txBody>
      </p:sp>
      <p:pic>
        <p:nvPicPr>
          <p:cNvPr id="7" name="圖片 6"/>
          <p:cNvPicPr>
            <a:picLocks noChangeAspect="1"/>
          </p:cNvPicPr>
          <p:nvPr/>
        </p:nvPicPr>
        <p:blipFill>
          <a:blip r:embed="rId2"/>
          <a:stretch>
            <a:fillRect/>
          </a:stretch>
        </p:blipFill>
        <p:spPr>
          <a:xfrm>
            <a:off x="241300" y="0"/>
            <a:ext cx="8643445" cy="6858000"/>
          </a:xfrm>
          <a:prstGeom prst="rect">
            <a:avLst/>
          </a:prstGeom>
        </p:spPr>
      </p:pic>
    </p:spTree>
    <p:extLst>
      <p:ext uri="{BB962C8B-B14F-4D97-AF65-F5344CB8AC3E}">
        <p14:creationId xmlns:p14="http://schemas.microsoft.com/office/powerpoint/2010/main" val="2039089534"/>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SERVER LOGIN</a:t>
            </a:r>
            <a:endParaRPr kumimoji="1" lang="zh-TW" altLang="en-US" dirty="0"/>
          </a:p>
        </p:txBody>
      </p:sp>
      <p:sp>
        <p:nvSpPr>
          <p:cNvPr id="3" name="內容版面配置區 2"/>
          <p:cNvSpPr>
            <a:spLocks noGrp="1"/>
          </p:cNvSpPr>
          <p:nvPr>
            <p:ph idx="1"/>
          </p:nvPr>
        </p:nvSpPr>
        <p:spPr/>
        <p:txBody>
          <a:bodyPr>
            <a:normAutofit fontScale="85000" lnSpcReduction="20000"/>
          </a:bodyPr>
          <a:lstStyle/>
          <a:p>
            <a:r>
              <a:rPr kumimoji="1" lang="en-US" altLang="zh-TW" dirty="0" smtClean="0"/>
              <a:t>140.114.91.162</a:t>
            </a:r>
          </a:p>
          <a:p>
            <a:pPr lvl="1"/>
            <a:r>
              <a:rPr kumimoji="1" lang="en-US" altLang="zh-TW" dirty="0" smtClean="0"/>
              <a:t>Memory size: </a:t>
            </a:r>
            <a:r>
              <a:rPr lang="en-US" altLang="zh-TW" dirty="0"/>
              <a:t>131999384 </a:t>
            </a:r>
            <a:r>
              <a:rPr lang="en-US" altLang="zh-TW" dirty="0" err="1" smtClean="0"/>
              <a:t>kB</a:t>
            </a:r>
            <a:endParaRPr lang="en-US" altLang="zh-TW" dirty="0" smtClean="0"/>
          </a:p>
          <a:p>
            <a:pPr lvl="1"/>
            <a:r>
              <a:rPr lang="fr-FR" altLang="zh-TW" dirty="0"/>
              <a:t>Intel(R) Xeon(R) CPU E5-2648L v2 @ 1.90GHz</a:t>
            </a:r>
            <a:endParaRPr kumimoji="1" lang="en-US" altLang="zh-TW" dirty="0" smtClean="0"/>
          </a:p>
          <a:p>
            <a:pPr lvl="1"/>
            <a:r>
              <a:rPr kumimoji="1" lang="en-US" altLang="zh-TW" dirty="0" smtClean="0"/>
              <a:t>40 cores</a:t>
            </a:r>
          </a:p>
          <a:p>
            <a:pPr lvl="1"/>
            <a:r>
              <a:rPr kumimoji="1" lang="en-US" altLang="zh-TW" dirty="0" smtClean="0"/>
              <a:t>NVIDIA GRID K1, K2</a:t>
            </a:r>
          </a:p>
          <a:p>
            <a:pPr lvl="1"/>
            <a:r>
              <a:rPr kumimoji="1" lang="en-US" altLang="zh-TW" dirty="0" smtClean="0"/>
              <a:t>Total 6 GPUs</a:t>
            </a:r>
          </a:p>
          <a:p>
            <a:r>
              <a:rPr kumimoji="1" lang="en-US" altLang="zh-TW" dirty="0" smtClean="0"/>
              <a:t>140.114.91.82</a:t>
            </a:r>
          </a:p>
          <a:p>
            <a:pPr lvl="1"/>
            <a:r>
              <a:rPr kumimoji="1" lang="en-US" altLang="zh-TW" dirty="0" smtClean="0"/>
              <a:t>Memory size: </a:t>
            </a:r>
            <a:r>
              <a:rPr lang="en-US" altLang="zh-TW" dirty="0"/>
              <a:t>32693308 </a:t>
            </a:r>
            <a:r>
              <a:rPr lang="en-US" altLang="zh-TW" dirty="0" err="1" smtClean="0"/>
              <a:t>kB</a:t>
            </a:r>
            <a:endParaRPr lang="en-US" altLang="zh-TW" dirty="0" smtClean="0"/>
          </a:p>
          <a:p>
            <a:pPr lvl="1"/>
            <a:r>
              <a:rPr lang="hr-HR" altLang="zh-TW" dirty="0"/>
              <a:t>Intel(R) Core(TM) i5-3470 CPU @ 3.20GHz</a:t>
            </a:r>
            <a:endParaRPr kumimoji="1" lang="en-US" altLang="zh-TW" dirty="0"/>
          </a:p>
          <a:p>
            <a:pPr lvl="1"/>
            <a:r>
              <a:rPr kumimoji="1" lang="en-US" altLang="zh-TW" dirty="0" smtClean="0"/>
              <a:t>4 cores</a:t>
            </a:r>
          </a:p>
          <a:p>
            <a:pPr lvl="1"/>
            <a:r>
              <a:rPr kumimoji="1" lang="en-US" altLang="zh-TW" dirty="0" smtClean="0"/>
              <a:t>NVIDIA K20</a:t>
            </a:r>
          </a:p>
          <a:p>
            <a:pPr lvl="1"/>
            <a:r>
              <a:rPr kumimoji="1" lang="en-US" altLang="zh-TW" dirty="0" smtClean="0"/>
              <a:t>Single GPU</a:t>
            </a: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44</a:t>
            </a:fld>
            <a:endParaRPr kumimoji="1" lang="zh-TW" altLang="en-US"/>
          </a:p>
        </p:txBody>
      </p:sp>
    </p:spTree>
    <p:extLst>
      <p:ext uri="{BB962C8B-B14F-4D97-AF65-F5344CB8AC3E}">
        <p14:creationId xmlns:p14="http://schemas.microsoft.com/office/powerpoint/2010/main" val="1754923410"/>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SERVER LOGIN</a:t>
            </a:r>
            <a:endParaRPr kumimoji="1" lang="zh-TW" altLang="en-US" dirty="0"/>
          </a:p>
        </p:txBody>
      </p:sp>
      <p:sp>
        <p:nvSpPr>
          <p:cNvPr id="3" name="內容版面配置區 2"/>
          <p:cNvSpPr>
            <a:spLocks noGrp="1"/>
          </p:cNvSpPr>
          <p:nvPr>
            <p:ph idx="1"/>
          </p:nvPr>
        </p:nvSpPr>
        <p:spPr/>
        <p:txBody>
          <a:bodyPr>
            <a:normAutofit/>
          </a:bodyPr>
          <a:lstStyle/>
          <a:p>
            <a:r>
              <a:rPr kumimoji="1" lang="en-US" altLang="zh-TW" dirty="0" smtClean="0"/>
              <a:t>When you login to </a:t>
            </a:r>
            <a:r>
              <a:rPr kumimoji="1" lang="en-US" altLang="zh-TW" dirty="0" smtClean="0">
                <a:solidFill>
                  <a:srgbClr val="FF0000"/>
                </a:solidFill>
              </a:rPr>
              <a:t>140.114.91.162</a:t>
            </a:r>
            <a:r>
              <a:rPr kumimoji="1" lang="en-US" altLang="zh-TW" dirty="0" smtClean="0"/>
              <a:t>, you need to set the current GPU before launch kernel function, such as:</a:t>
            </a:r>
            <a:endParaRPr kumimoji="1" lang="en-US" altLang="zh-TW"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45</a:t>
            </a:fld>
            <a:endParaRPr kumimoji="1" lang="zh-TW" altLang="en-US"/>
          </a:p>
        </p:txBody>
      </p:sp>
      <p:pic>
        <p:nvPicPr>
          <p:cNvPr id="6" name="圖片 5"/>
          <p:cNvPicPr>
            <a:picLocks noChangeAspect="1"/>
          </p:cNvPicPr>
          <p:nvPr/>
        </p:nvPicPr>
        <p:blipFill>
          <a:blip r:embed="rId2"/>
          <a:stretch>
            <a:fillRect/>
          </a:stretch>
        </p:blipFill>
        <p:spPr>
          <a:xfrm>
            <a:off x="254000" y="3378200"/>
            <a:ext cx="8623300" cy="3479800"/>
          </a:xfrm>
          <a:prstGeom prst="rect">
            <a:avLst/>
          </a:prstGeom>
        </p:spPr>
      </p:pic>
      <p:sp>
        <p:nvSpPr>
          <p:cNvPr id="7" name="矩形 6"/>
          <p:cNvSpPr/>
          <p:nvPr/>
        </p:nvSpPr>
        <p:spPr>
          <a:xfrm>
            <a:off x="1103616" y="4161376"/>
            <a:ext cx="2421158" cy="399826"/>
          </a:xfrm>
          <a:prstGeom prst="rect">
            <a:avLst/>
          </a:prstGeom>
          <a:noFill/>
          <a:ln w="57150" cmpd="sng">
            <a:solidFill>
              <a:srgbClr val="FFFF00"/>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zh-TW" altLang="en-US">
              <a:solidFill>
                <a:srgbClr val="FFFF00"/>
              </a:solidFill>
            </a:endParaRPr>
          </a:p>
        </p:txBody>
      </p:sp>
    </p:spTree>
    <p:extLst>
      <p:ext uri="{BB962C8B-B14F-4D97-AF65-F5344CB8AC3E}">
        <p14:creationId xmlns:p14="http://schemas.microsoft.com/office/powerpoint/2010/main" val="829978220"/>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SERVER LOGIN</a:t>
            </a: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46</a:t>
            </a:fld>
            <a:endParaRPr kumimoji="1" lang="zh-TW" altLang="en-US"/>
          </a:p>
        </p:txBody>
      </p:sp>
      <p:pic>
        <p:nvPicPr>
          <p:cNvPr id="6" name="圖片 5"/>
          <p:cNvPicPr>
            <a:picLocks noChangeAspect="1"/>
          </p:cNvPicPr>
          <p:nvPr/>
        </p:nvPicPr>
        <p:blipFill>
          <a:blip r:embed="rId2"/>
          <a:stretch>
            <a:fillRect/>
          </a:stretch>
        </p:blipFill>
        <p:spPr>
          <a:xfrm>
            <a:off x="254000" y="3378200"/>
            <a:ext cx="8623300" cy="3479800"/>
          </a:xfrm>
          <a:prstGeom prst="rect">
            <a:avLst/>
          </a:prstGeom>
        </p:spPr>
      </p:pic>
      <p:sp>
        <p:nvSpPr>
          <p:cNvPr id="7" name="矩形 6"/>
          <p:cNvSpPr/>
          <p:nvPr/>
        </p:nvSpPr>
        <p:spPr>
          <a:xfrm>
            <a:off x="1103616" y="4161376"/>
            <a:ext cx="2421158" cy="399826"/>
          </a:xfrm>
          <a:prstGeom prst="rect">
            <a:avLst/>
          </a:prstGeom>
          <a:noFill/>
          <a:ln w="57150" cmpd="sng">
            <a:solidFill>
              <a:srgbClr val="FFFF00"/>
            </a:solidFill>
          </a:ln>
        </p:spPr>
        <p:style>
          <a:lnRef idx="1">
            <a:schemeClr val="accent2"/>
          </a:lnRef>
          <a:fillRef idx="3">
            <a:schemeClr val="accent2"/>
          </a:fillRef>
          <a:effectRef idx="2">
            <a:schemeClr val="accent2"/>
          </a:effectRef>
          <a:fontRef idx="minor">
            <a:schemeClr val="lt1"/>
          </a:fontRef>
        </p:style>
        <p:txBody>
          <a:bodyPr rtlCol="0" anchor="ctr"/>
          <a:lstStyle/>
          <a:p>
            <a:pPr algn="ctr"/>
            <a:endParaRPr kumimoji="1" lang="zh-TW" altLang="en-US">
              <a:solidFill>
                <a:srgbClr val="FFFF00"/>
              </a:solidFill>
            </a:endParaRPr>
          </a:p>
        </p:txBody>
      </p:sp>
      <p:cxnSp>
        <p:nvCxnSpPr>
          <p:cNvPr id="9" name="直線箭頭接點 8"/>
          <p:cNvCxnSpPr/>
          <p:nvPr/>
        </p:nvCxnSpPr>
        <p:spPr>
          <a:xfrm flipH="1" flipV="1">
            <a:off x="2316185" y="2526802"/>
            <a:ext cx="549230" cy="1634575"/>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2" name="文字方塊 11"/>
          <p:cNvSpPr txBox="1"/>
          <p:nvPr/>
        </p:nvSpPr>
        <p:spPr>
          <a:xfrm>
            <a:off x="1397644" y="2147767"/>
            <a:ext cx="5635940" cy="369332"/>
          </a:xfrm>
          <a:prstGeom prst="rect">
            <a:avLst/>
          </a:prstGeom>
          <a:noFill/>
        </p:spPr>
        <p:txBody>
          <a:bodyPr wrap="none" rtlCol="0">
            <a:spAutoFit/>
          </a:bodyPr>
          <a:lstStyle/>
          <a:p>
            <a:r>
              <a:rPr kumimoji="1" lang="en-US" altLang="zh-TW" dirty="0" err="1" smtClean="0"/>
              <a:t>cudaSetDevice</a:t>
            </a:r>
            <a:r>
              <a:rPr kumimoji="1" lang="en-US" altLang="zh-TW" dirty="0" smtClean="0"/>
              <a:t>(number); The number is a GPU ID from 0~5</a:t>
            </a:r>
            <a:endParaRPr kumimoji="1" lang="zh-TW" altLang="en-US" dirty="0"/>
          </a:p>
        </p:txBody>
      </p:sp>
    </p:spTree>
    <p:extLst>
      <p:ext uri="{BB962C8B-B14F-4D97-AF65-F5344CB8AC3E}">
        <p14:creationId xmlns:p14="http://schemas.microsoft.com/office/powerpoint/2010/main" val="1850298387"/>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a:t>SERVER LOGIN</a:t>
            </a:r>
            <a:endParaRPr kumimoji="1" lang="zh-TW" altLang="en-US" dirty="0"/>
          </a:p>
        </p:txBody>
      </p:sp>
      <p:sp>
        <p:nvSpPr>
          <p:cNvPr id="3" name="內容版面配置區 2"/>
          <p:cNvSpPr>
            <a:spLocks noGrp="1"/>
          </p:cNvSpPr>
          <p:nvPr>
            <p:ph idx="1"/>
          </p:nvPr>
        </p:nvSpPr>
        <p:spPr/>
        <p:txBody>
          <a:bodyPr/>
          <a:lstStyle/>
          <a:p>
            <a:r>
              <a:rPr kumimoji="1" lang="en-US" altLang="zh-TW" dirty="0" err="1" smtClean="0"/>
              <a:t>cudaSetDevice</a:t>
            </a:r>
            <a:r>
              <a:rPr kumimoji="1" lang="en-US" altLang="zh-TW" dirty="0" smtClean="0"/>
              <a:t>(ID);</a:t>
            </a:r>
          </a:p>
          <a:p>
            <a:pPr lvl="1"/>
            <a:r>
              <a:rPr kumimoji="1" lang="en-US" altLang="zh-TW" dirty="0" smtClean="0"/>
              <a:t>ID = (your student ID) % 6;</a:t>
            </a:r>
          </a:p>
          <a:p>
            <a:pPr lvl="1"/>
            <a:r>
              <a:rPr kumimoji="1" lang="en-US" altLang="zh-TW" dirty="0" smtClean="0"/>
              <a:t>Ex: my student ID is 101062811</a:t>
            </a:r>
          </a:p>
          <a:p>
            <a:pPr lvl="1"/>
            <a:r>
              <a:rPr kumimoji="1" lang="en-US" altLang="zh-TW" dirty="0" smtClean="0"/>
              <a:t>101062811 % 6 = 5</a:t>
            </a:r>
          </a:p>
          <a:p>
            <a:pPr lvl="1"/>
            <a:r>
              <a:rPr kumimoji="1" lang="en-US" altLang="zh-TW" dirty="0" err="1" smtClean="0"/>
              <a:t>cudaSetDevice</a:t>
            </a:r>
            <a:r>
              <a:rPr kumimoji="1" lang="en-US" altLang="zh-TW" dirty="0" smtClean="0"/>
              <a:t>(5)</a:t>
            </a:r>
          </a:p>
          <a:p>
            <a:r>
              <a:rPr kumimoji="1" lang="en-US" altLang="zh-TW" dirty="0" smtClean="0"/>
              <a:t>Note: If you login 140.114.91.82, don’t need to add </a:t>
            </a:r>
            <a:r>
              <a:rPr kumimoji="1" lang="en-US" altLang="zh-TW" dirty="0" err="1" smtClean="0"/>
              <a:t>cudaSetDevice</a:t>
            </a:r>
            <a:r>
              <a:rPr kumimoji="1" lang="en-US" altLang="zh-TW" dirty="0" smtClean="0"/>
              <a:t>()</a:t>
            </a:r>
            <a:endParaRPr kumimoji="1" lang="en-US" altLang="zh-TW"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47</a:t>
            </a:fld>
            <a:endParaRPr kumimoji="1" lang="zh-TW" altLang="en-US"/>
          </a:p>
        </p:txBody>
      </p:sp>
    </p:spTree>
    <p:extLst>
      <p:ext uri="{BB962C8B-B14F-4D97-AF65-F5344CB8AC3E}">
        <p14:creationId xmlns:p14="http://schemas.microsoft.com/office/powerpoint/2010/main" val="4103438803"/>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a:t>SERVER LOGIN</a:t>
            </a: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48</a:t>
            </a:fld>
            <a:endParaRPr kumimoji="1" lang="zh-TW" altLang="en-US" dirty="0"/>
          </a:p>
        </p:txBody>
      </p:sp>
      <p:sp>
        <p:nvSpPr>
          <p:cNvPr id="7" name="矩形 6"/>
          <p:cNvSpPr/>
          <p:nvPr/>
        </p:nvSpPr>
        <p:spPr>
          <a:xfrm>
            <a:off x="575449" y="2061785"/>
            <a:ext cx="4572000" cy="3693319"/>
          </a:xfrm>
          <a:prstGeom prst="rect">
            <a:avLst/>
          </a:prstGeom>
        </p:spPr>
        <p:txBody>
          <a:bodyPr>
            <a:spAutoFit/>
          </a:bodyPr>
          <a:lstStyle/>
          <a:p>
            <a:r>
              <a:rPr lang="en-US" altLang="zh-TW" dirty="0" smtClean="0"/>
              <a:t>s1022035s</a:t>
            </a:r>
            <a:endParaRPr lang="en-US" altLang="zh-TW" dirty="0"/>
          </a:p>
          <a:p>
            <a:r>
              <a:rPr lang="en-US" altLang="zh-TW" dirty="0" smtClean="0"/>
              <a:t>s103061615</a:t>
            </a:r>
            <a:endParaRPr lang="en-US" altLang="zh-TW" dirty="0"/>
          </a:p>
          <a:p>
            <a:r>
              <a:rPr lang="en-US" altLang="zh-TW" dirty="0" smtClean="0"/>
              <a:t>s103062526</a:t>
            </a:r>
            <a:endParaRPr lang="en-US" altLang="zh-TW" dirty="0"/>
          </a:p>
          <a:p>
            <a:r>
              <a:rPr lang="en-US" altLang="zh-TW" dirty="0" smtClean="0"/>
              <a:t>s103062624</a:t>
            </a:r>
            <a:endParaRPr lang="en-US" altLang="zh-TW" dirty="0"/>
          </a:p>
          <a:p>
            <a:r>
              <a:rPr lang="en-US" altLang="zh-TW" dirty="0" smtClean="0"/>
              <a:t>s103062641</a:t>
            </a:r>
            <a:endParaRPr lang="en-US" altLang="zh-TW" dirty="0"/>
          </a:p>
          <a:p>
            <a:r>
              <a:rPr lang="en-US" altLang="zh-TW" dirty="0" smtClean="0"/>
              <a:t>s103062642</a:t>
            </a:r>
            <a:endParaRPr lang="en-US" altLang="zh-TW" dirty="0"/>
          </a:p>
          <a:p>
            <a:r>
              <a:rPr lang="en-US" altLang="zh-TW" dirty="0" smtClean="0"/>
              <a:t>s103062805</a:t>
            </a:r>
            <a:endParaRPr lang="en-US" altLang="zh-TW" dirty="0"/>
          </a:p>
          <a:p>
            <a:r>
              <a:rPr lang="en-US" altLang="zh-TW" dirty="0" smtClean="0"/>
              <a:t>s1031037s</a:t>
            </a:r>
            <a:endParaRPr lang="en-US" altLang="zh-TW" dirty="0"/>
          </a:p>
          <a:p>
            <a:r>
              <a:rPr lang="en-US" altLang="zh-TW" dirty="0" smtClean="0"/>
              <a:t>s991036s</a:t>
            </a:r>
            <a:endParaRPr lang="en-US" altLang="zh-TW" dirty="0"/>
          </a:p>
          <a:p>
            <a:r>
              <a:rPr lang="en-US" altLang="zh-TW" dirty="0" smtClean="0"/>
              <a:t>s9962145</a:t>
            </a:r>
            <a:endParaRPr lang="en-US" altLang="zh-TW" dirty="0"/>
          </a:p>
          <a:p>
            <a:r>
              <a:rPr lang="en-US" altLang="zh-TW" dirty="0" smtClean="0"/>
              <a:t>s9962224</a:t>
            </a:r>
            <a:endParaRPr lang="en-US" altLang="zh-TW" dirty="0"/>
          </a:p>
          <a:p>
            <a:r>
              <a:rPr lang="en-US" altLang="zh-TW" dirty="0" smtClean="0"/>
              <a:t>sx1032060</a:t>
            </a:r>
            <a:endParaRPr lang="en-US" altLang="zh-TW" dirty="0"/>
          </a:p>
          <a:p>
            <a:r>
              <a:rPr lang="en-US" altLang="zh-TW" dirty="0" smtClean="0"/>
              <a:t>sx1032083</a:t>
            </a:r>
            <a:endParaRPr lang="zh-TW" altLang="en-US" dirty="0"/>
          </a:p>
        </p:txBody>
      </p:sp>
      <p:sp>
        <p:nvSpPr>
          <p:cNvPr id="8" name="矩形 7"/>
          <p:cNvSpPr/>
          <p:nvPr/>
        </p:nvSpPr>
        <p:spPr>
          <a:xfrm>
            <a:off x="2286000" y="1360344"/>
            <a:ext cx="4572000" cy="5078314"/>
          </a:xfrm>
          <a:prstGeom prst="rect">
            <a:avLst/>
          </a:prstGeom>
        </p:spPr>
        <p:txBody>
          <a:bodyPr>
            <a:spAutoFit/>
          </a:bodyPr>
          <a:lstStyle/>
          <a:p>
            <a:r>
              <a:rPr lang="en-US" altLang="zh-TW" dirty="0" smtClean="0"/>
              <a:t>s101062326</a:t>
            </a:r>
            <a:endParaRPr lang="en-US" altLang="zh-TW" dirty="0"/>
          </a:p>
          <a:p>
            <a:r>
              <a:rPr lang="en-US" altLang="zh-TW" dirty="0" smtClean="0"/>
              <a:t>s101062328</a:t>
            </a:r>
            <a:endParaRPr lang="en-US" altLang="zh-TW" dirty="0"/>
          </a:p>
          <a:p>
            <a:r>
              <a:rPr lang="en-US" altLang="zh-TW" dirty="0" smtClean="0"/>
              <a:t>s101062339</a:t>
            </a:r>
            <a:endParaRPr lang="en-US" altLang="zh-TW" dirty="0"/>
          </a:p>
          <a:p>
            <a:r>
              <a:rPr lang="en-US" altLang="zh-TW" dirty="0" smtClean="0"/>
              <a:t>s101062340</a:t>
            </a:r>
            <a:endParaRPr lang="en-US" altLang="zh-TW" dirty="0"/>
          </a:p>
          <a:p>
            <a:r>
              <a:rPr lang="en-US" altLang="zh-TW" dirty="0" smtClean="0"/>
              <a:t>s101062640</a:t>
            </a:r>
            <a:endParaRPr lang="en-US" altLang="zh-TW" dirty="0"/>
          </a:p>
          <a:p>
            <a:r>
              <a:rPr lang="en-US" altLang="zh-TW" dirty="0" smtClean="0"/>
              <a:t>s101070038</a:t>
            </a:r>
            <a:endParaRPr lang="en-US" altLang="zh-TW" dirty="0"/>
          </a:p>
          <a:p>
            <a:r>
              <a:rPr lang="en-US" altLang="zh-TW" dirty="0" smtClean="0"/>
              <a:t>s101080010</a:t>
            </a:r>
            <a:endParaRPr lang="en-US" altLang="zh-TW" dirty="0"/>
          </a:p>
          <a:p>
            <a:r>
              <a:rPr lang="en-US" altLang="zh-TW" dirty="0" smtClean="0"/>
              <a:t>s101080021</a:t>
            </a:r>
            <a:endParaRPr lang="en-US" altLang="zh-TW" dirty="0"/>
          </a:p>
          <a:p>
            <a:r>
              <a:rPr lang="en-US" altLang="zh-TW" dirty="0" smtClean="0"/>
              <a:t>s101081005</a:t>
            </a:r>
            <a:endParaRPr lang="en-US" altLang="zh-TW" dirty="0"/>
          </a:p>
          <a:p>
            <a:r>
              <a:rPr lang="en-US" altLang="zh-TW" dirty="0" smtClean="0"/>
              <a:t>s102062111</a:t>
            </a:r>
            <a:endParaRPr lang="en-US" altLang="zh-TW" dirty="0"/>
          </a:p>
          <a:p>
            <a:r>
              <a:rPr lang="en-US" altLang="zh-TW" dirty="0" smtClean="0"/>
              <a:t>s102062372</a:t>
            </a:r>
            <a:endParaRPr lang="en-US" altLang="zh-TW" dirty="0"/>
          </a:p>
          <a:p>
            <a:r>
              <a:rPr lang="en-US" altLang="zh-TW" dirty="0" smtClean="0"/>
              <a:t>s102062551</a:t>
            </a:r>
            <a:endParaRPr lang="en-US" altLang="zh-TW" dirty="0"/>
          </a:p>
          <a:p>
            <a:r>
              <a:rPr lang="en-US" altLang="zh-TW" dirty="0" smtClean="0"/>
              <a:t>s102062612</a:t>
            </a:r>
            <a:endParaRPr lang="en-US" altLang="zh-TW" dirty="0"/>
          </a:p>
          <a:p>
            <a:r>
              <a:rPr lang="en-US" altLang="zh-TW" dirty="0" smtClean="0"/>
              <a:t>s102062621</a:t>
            </a:r>
            <a:endParaRPr lang="en-US" altLang="zh-TW" dirty="0"/>
          </a:p>
          <a:p>
            <a:r>
              <a:rPr lang="en-US" altLang="zh-TW" dirty="0" smtClean="0"/>
              <a:t>s102062801</a:t>
            </a:r>
            <a:endParaRPr lang="en-US" altLang="zh-TW" dirty="0"/>
          </a:p>
          <a:p>
            <a:r>
              <a:rPr lang="en-US" altLang="zh-TW" dirty="0" smtClean="0"/>
              <a:t>s102062805</a:t>
            </a:r>
            <a:endParaRPr lang="en-US" altLang="zh-TW" dirty="0"/>
          </a:p>
          <a:p>
            <a:r>
              <a:rPr lang="en-US" altLang="zh-TW" dirty="0" smtClean="0"/>
              <a:t>s102062806</a:t>
            </a:r>
            <a:endParaRPr lang="en-US" altLang="zh-TW" dirty="0"/>
          </a:p>
          <a:p>
            <a:r>
              <a:rPr lang="en-US" altLang="zh-TW" dirty="0" smtClean="0"/>
              <a:t>s102062808</a:t>
            </a:r>
            <a:endParaRPr lang="zh-TW" altLang="en-US" dirty="0"/>
          </a:p>
        </p:txBody>
      </p:sp>
      <p:cxnSp>
        <p:nvCxnSpPr>
          <p:cNvPr id="10" name="直線箭頭接點 9"/>
          <p:cNvCxnSpPr/>
          <p:nvPr/>
        </p:nvCxnSpPr>
        <p:spPr>
          <a:xfrm flipV="1">
            <a:off x="4030163" y="3952178"/>
            <a:ext cx="803441" cy="12958"/>
          </a:xfrm>
          <a:prstGeom prst="straightConnector1">
            <a:avLst/>
          </a:prstGeom>
          <a:ln w="76200" cmpd="sng">
            <a:tailEnd type="arrow"/>
          </a:ln>
        </p:spPr>
        <p:style>
          <a:lnRef idx="2">
            <a:schemeClr val="accent1"/>
          </a:lnRef>
          <a:fillRef idx="0">
            <a:schemeClr val="accent1"/>
          </a:fillRef>
          <a:effectRef idx="1">
            <a:schemeClr val="accent1"/>
          </a:effectRef>
          <a:fontRef idx="minor">
            <a:schemeClr val="tx1"/>
          </a:fontRef>
        </p:style>
      </p:cxnSp>
      <p:sp>
        <p:nvSpPr>
          <p:cNvPr id="11" name="文字方塊 10"/>
          <p:cNvSpPr txBox="1"/>
          <p:nvPr/>
        </p:nvSpPr>
        <p:spPr>
          <a:xfrm>
            <a:off x="5147449" y="3629012"/>
            <a:ext cx="3762456" cy="646331"/>
          </a:xfrm>
          <a:prstGeom prst="rect">
            <a:avLst/>
          </a:prstGeom>
          <a:noFill/>
        </p:spPr>
        <p:txBody>
          <a:bodyPr wrap="none" rtlCol="0">
            <a:spAutoFit/>
          </a:bodyPr>
          <a:lstStyle/>
          <a:p>
            <a:r>
              <a:rPr kumimoji="1" lang="en-US" altLang="zh-TW" dirty="0" smtClean="0"/>
              <a:t>These students login to 140.114.91.82</a:t>
            </a:r>
          </a:p>
          <a:p>
            <a:r>
              <a:rPr kumimoji="1" lang="en-US" altLang="zh-TW" dirty="0" smtClean="0"/>
              <a:t>The others login to  140.114.91.162</a:t>
            </a:r>
            <a:endParaRPr kumimoji="1" lang="zh-TW" altLang="en-US" dirty="0"/>
          </a:p>
        </p:txBody>
      </p:sp>
      <p:sp>
        <p:nvSpPr>
          <p:cNvPr id="12" name="文字方塊 11"/>
          <p:cNvSpPr txBox="1"/>
          <p:nvPr/>
        </p:nvSpPr>
        <p:spPr>
          <a:xfrm>
            <a:off x="5351953" y="4872193"/>
            <a:ext cx="3263596" cy="369332"/>
          </a:xfrm>
          <a:prstGeom prst="rect">
            <a:avLst/>
          </a:prstGeom>
          <a:noFill/>
        </p:spPr>
        <p:txBody>
          <a:bodyPr wrap="none" rtlCol="0">
            <a:spAutoFit/>
          </a:bodyPr>
          <a:lstStyle/>
          <a:p>
            <a:r>
              <a:rPr kumimoji="1" lang="en-US" altLang="zh-TW" dirty="0" smtClean="0"/>
              <a:t>Default Password: sslabcl31;41;4</a:t>
            </a:r>
            <a:endParaRPr kumimoji="1" lang="zh-TW" altLang="en-US" dirty="0"/>
          </a:p>
        </p:txBody>
      </p:sp>
    </p:spTree>
    <p:extLst>
      <p:ext uri="{BB962C8B-B14F-4D97-AF65-F5344CB8AC3E}">
        <p14:creationId xmlns:p14="http://schemas.microsoft.com/office/powerpoint/2010/main" val="3780245542"/>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Submit format</a:t>
            </a:r>
            <a:endParaRPr kumimoji="1" lang="zh-TW" altLang="en-US" dirty="0"/>
          </a:p>
        </p:txBody>
      </p:sp>
      <p:sp>
        <p:nvSpPr>
          <p:cNvPr id="3" name="內容版面配置區 2"/>
          <p:cNvSpPr>
            <a:spLocks noGrp="1"/>
          </p:cNvSpPr>
          <p:nvPr>
            <p:ph idx="1"/>
          </p:nvPr>
        </p:nvSpPr>
        <p:spPr/>
        <p:txBody>
          <a:bodyPr>
            <a:normAutofit fontScale="92500" lnSpcReduction="20000"/>
          </a:bodyPr>
          <a:lstStyle/>
          <a:p>
            <a:r>
              <a:rPr lang="en-US" altLang="zh-TW" dirty="0"/>
              <a:t>Please put all of your </a:t>
            </a:r>
            <a:r>
              <a:rPr lang="en-US" altLang="zh-TW" dirty="0">
                <a:solidFill>
                  <a:srgbClr val="FF0000"/>
                </a:solidFill>
              </a:rPr>
              <a:t>source codes</a:t>
            </a:r>
            <a:r>
              <a:rPr lang="en-US" altLang="zh-TW" dirty="0"/>
              <a:t>, </a:t>
            </a:r>
            <a:r>
              <a:rPr lang="en-US" altLang="zh-TW" dirty="0">
                <a:solidFill>
                  <a:srgbClr val="FF0000"/>
                </a:solidFill>
              </a:rPr>
              <a:t>test case</a:t>
            </a:r>
            <a:r>
              <a:rPr lang="en-US" altLang="zh-TW" dirty="0"/>
              <a:t>, </a:t>
            </a:r>
            <a:r>
              <a:rPr lang="en-US" altLang="zh-TW" dirty="0" err="1">
                <a:solidFill>
                  <a:srgbClr val="FF0000"/>
                </a:solidFill>
              </a:rPr>
              <a:t>Makefile</a:t>
            </a:r>
            <a:r>
              <a:rPr lang="en-US" altLang="zh-TW" dirty="0">
                <a:solidFill>
                  <a:srgbClr val="FF0000"/>
                </a:solidFill>
              </a:rPr>
              <a:t> </a:t>
            </a:r>
            <a:r>
              <a:rPr lang="en-US" altLang="zh-TW" dirty="0"/>
              <a:t>and </a:t>
            </a:r>
            <a:r>
              <a:rPr lang="en-US" altLang="zh-TW" dirty="0" err="1">
                <a:solidFill>
                  <a:srgbClr val="FF0000"/>
                </a:solidFill>
              </a:rPr>
              <a:t>README.txt</a:t>
            </a:r>
            <a:r>
              <a:rPr lang="en-US" altLang="zh-TW" dirty="0">
                <a:solidFill>
                  <a:srgbClr val="FF0000"/>
                </a:solidFill>
              </a:rPr>
              <a:t> </a:t>
            </a:r>
            <a:r>
              <a:rPr lang="en-US" altLang="zh-TW" dirty="0"/>
              <a:t>into a folder named </a:t>
            </a:r>
            <a:r>
              <a:rPr lang="en-US" altLang="zh-TW" i="1" dirty="0" smtClean="0">
                <a:solidFill>
                  <a:srgbClr val="FF0000"/>
                </a:solidFill>
              </a:rPr>
              <a:t>OS_homework3</a:t>
            </a:r>
            <a:r>
              <a:rPr lang="en-US" altLang="zh-TW" dirty="0" smtClean="0"/>
              <a:t>, </a:t>
            </a:r>
            <a:r>
              <a:rPr lang="en-US" altLang="zh-TW" dirty="0"/>
              <a:t>compress the folder </a:t>
            </a:r>
            <a:r>
              <a:rPr lang="en-US" altLang="zh-TW" i="1" dirty="0" smtClean="0">
                <a:solidFill>
                  <a:srgbClr val="FF0000"/>
                </a:solidFill>
              </a:rPr>
              <a:t>OS_homework3</a:t>
            </a:r>
            <a:r>
              <a:rPr lang="en-US" altLang="zh-TW" dirty="0" smtClean="0">
                <a:solidFill>
                  <a:srgbClr val="FF0000"/>
                </a:solidFill>
              </a:rPr>
              <a:t> </a:t>
            </a:r>
            <a:r>
              <a:rPr lang="en-US" altLang="zh-TW" dirty="0"/>
              <a:t>into </a:t>
            </a:r>
            <a:r>
              <a:rPr lang="en-US" altLang="zh-TW" i="1" dirty="0">
                <a:solidFill>
                  <a:srgbClr val="FF0000"/>
                </a:solidFill>
              </a:rPr>
              <a:t> </a:t>
            </a:r>
            <a:r>
              <a:rPr lang="en-US" altLang="zh-TW" i="1" dirty="0" smtClean="0">
                <a:solidFill>
                  <a:srgbClr val="FF0000"/>
                </a:solidFill>
              </a:rPr>
              <a:t>OS_homework3.tar.gz</a:t>
            </a:r>
            <a:r>
              <a:rPr lang="en-US" altLang="zh-TW" dirty="0"/>
              <a:t>, and upload </a:t>
            </a:r>
            <a:r>
              <a:rPr lang="en-US" altLang="zh-TW" i="1" dirty="0" smtClean="0">
                <a:solidFill>
                  <a:srgbClr val="FF0000"/>
                </a:solidFill>
              </a:rPr>
              <a:t>OS_homework3.tar.gz</a:t>
            </a:r>
            <a:r>
              <a:rPr lang="en-US" altLang="zh-TW" dirty="0" smtClean="0"/>
              <a:t> </a:t>
            </a:r>
            <a:r>
              <a:rPr lang="en-US" altLang="zh-TW" dirty="0"/>
              <a:t>to </a:t>
            </a:r>
            <a:r>
              <a:rPr lang="en-US" altLang="zh-TW" dirty="0" err="1"/>
              <a:t>iLMS</a:t>
            </a:r>
            <a:r>
              <a:rPr lang="en-US" altLang="zh-TW" dirty="0"/>
              <a:t> system</a:t>
            </a:r>
            <a:r>
              <a:rPr lang="en-US" altLang="zh-TW" dirty="0" smtClean="0"/>
              <a:t>.</a:t>
            </a:r>
          </a:p>
          <a:p>
            <a:r>
              <a:rPr kumimoji="1" lang="en-US" altLang="zh-TW" dirty="0" smtClean="0"/>
              <a:t>If you write the bonus, put the bonus files (</a:t>
            </a:r>
            <a:r>
              <a:rPr lang="en-US" altLang="zh-TW" dirty="0"/>
              <a:t>source codes, test case, </a:t>
            </a:r>
            <a:r>
              <a:rPr lang="en-US" altLang="zh-TW" dirty="0" err="1"/>
              <a:t>Makefile</a:t>
            </a:r>
            <a:r>
              <a:rPr lang="en-US" altLang="zh-TW" dirty="0"/>
              <a:t> and </a:t>
            </a:r>
            <a:r>
              <a:rPr lang="en-US" altLang="zh-TW" dirty="0" err="1"/>
              <a:t>README.txt</a:t>
            </a:r>
            <a:r>
              <a:rPr kumimoji="1" lang="en-US" altLang="zh-TW" dirty="0" smtClean="0"/>
              <a:t>) to other folder, named </a:t>
            </a:r>
            <a:r>
              <a:rPr kumimoji="1" lang="en-US" altLang="zh-TW" i="1" dirty="0" smtClean="0">
                <a:solidFill>
                  <a:srgbClr val="FF0000"/>
                </a:solidFill>
              </a:rPr>
              <a:t>OS_homework3_bonus</a:t>
            </a:r>
            <a:r>
              <a:rPr kumimoji="1" lang="en-US" altLang="zh-TW" dirty="0" smtClean="0"/>
              <a:t>, </a:t>
            </a:r>
            <a:r>
              <a:rPr lang="en-US" altLang="zh-TW" dirty="0"/>
              <a:t>compress the folder </a:t>
            </a:r>
            <a:r>
              <a:rPr lang="en-US" altLang="zh-TW" i="1" dirty="0" smtClean="0">
                <a:solidFill>
                  <a:srgbClr val="FF0000"/>
                </a:solidFill>
              </a:rPr>
              <a:t>OS_homework3_bonus</a:t>
            </a:r>
            <a:r>
              <a:rPr lang="en-US" altLang="zh-TW" dirty="0" smtClean="0">
                <a:solidFill>
                  <a:srgbClr val="FF0000"/>
                </a:solidFill>
              </a:rPr>
              <a:t> </a:t>
            </a:r>
            <a:r>
              <a:rPr lang="en-US" altLang="zh-TW" dirty="0"/>
              <a:t>into </a:t>
            </a:r>
            <a:r>
              <a:rPr lang="en-US" altLang="zh-TW" i="1" dirty="0">
                <a:solidFill>
                  <a:srgbClr val="FF0000"/>
                </a:solidFill>
              </a:rPr>
              <a:t> </a:t>
            </a:r>
            <a:r>
              <a:rPr lang="en-US" altLang="zh-TW" i="1" dirty="0" smtClean="0">
                <a:solidFill>
                  <a:srgbClr val="FF0000"/>
                </a:solidFill>
              </a:rPr>
              <a:t>OS_homework3_bonus.tar.gz</a:t>
            </a:r>
            <a:r>
              <a:rPr lang="en-US" altLang="zh-TW" dirty="0"/>
              <a:t>, and upload </a:t>
            </a:r>
            <a:r>
              <a:rPr lang="en-US" altLang="zh-TW" i="1" dirty="0" smtClean="0">
                <a:solidFill>
                  <a:srgbClr val="FF0000"/>
                </a:solidFill>
              </a:rPr>
              <a:t>OS_homework3_bonus.tar.gz</a:t>
            </a:r>
            <a:r>
              <a:rPr lang="en-US" altLang="zh-TW" dirty="0" smtClean="0"/>
              <a:t> </a:t>
            </a:r>
            <a:r>
              <a:rPr lang="en-US" altLang="zh-TW" dirty="0"/>
              <a:t>to </a:t>
            </a:r>
            <a:r>
              <a:rPr lang="en-US" altLang="zh-TW" dirty="0" err="1"/>
              <a:t>iLMS</a:t>
            </a:r>
            <a:r>
              <a:rPr lang="en-US" altLang="zh-TW" dirty="0"/>
              <a:t> system.</a:t>
            </a:r>
          </a:p>
          <a:p>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49</a:t>
            </a:fld>
            <a:endParaRPr kumimoji="1" lang="zh-TW" altLang="en-US"/>
          </a:p>
        </p:txBody>
      </p:sp>
    </p:spTree>
    <p:extLst>
      <p:ext uri="{BB962C8B-B14F-4D97-AF65-F5344CB8AC3E}">
        <p14:creationId xmlns:p14="http://schemas.microsoft.com/office/powerpoint/2010/main" val="205378722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About GPU</a:t>
            </a:r>
            <a:endParaRPr kumimoji="1" lang="zh-TW" altLang="en-US" dirty="0"/>
          </a:p>
        </p:txBody>
      </p:sp>
      <p:sp>
        <p:nvSpPr>
          <p:cNvPr id="3" name="內容版面配置區 2"/>
          <p:cNvSpPr>
            <a:spLocks noGrp="1"/>
          </p:cNvSpPr>
          <p:nvPr>
            <p:ph idx="1"/>
          </p:nvPr>
        </p:nvSpPr>
        <p:spPr/>
        <p:txBody>
          <a:bodyPr>
            <a:normAutofit fontScale="92500" lnSpcReduction="10000"/>
          </a:bodyPr>
          <a:lstStyle/>
          <a:p>
            <a:r>
              <a:rPr kumimoji="1" lang="en-US" altLang="zh-TW" dirty="0" smtClean="0"/>
              <a:t>There are many kinds of memory in CUDA </a:t>
            </a:r>
            <a:r>
              <a:rPr kumimoji="1" lang="en-US" altLang="zh-TW" i="1" dirty="0" smtClean="0"/>
              <a:t>GPU</a:t>
            </a:r>
            <a:r>
              <a:rPr kumimoji="1" lang="en-US" altLang="zh-TW" dirty="0" smtClean="0"/>
              <a:t>, we only introduce two memory (global memory and shared memory) that relate to our project.</a:t>
            </a:r>
          </a:p>
          <a:p>
            <a:r>
              <a:rPr kumimoji="1" lang="en-US" altLang="zh-TW" dirty="0" smtClean="0"/>
              <a:t>Global memory</a:t>
            </a:r>
          </a:p>
          <a:p>
            <a:pPr lvl="1"/>
            <a:r>
              <a:rPr kumimoji="1" lang="en-US" altLang="zh-TW" dirty="0" smtClean="0"/>
              <a:t>Typically implemented in DRAM</a:t>
            </a:r>
          </a:p>
          <a:p>
            <a:pPr lvl="1"/>
            <a:r>
              <a:rPr kumimoji="1" lang="en-US" altLang="zh-TW" dirty="0" smtClean="0"/>
              <a:t>High access latency: 400-800 cycles</a:t>
            </a:r>
            <a:endParaRPr kumimoji="1" lang="en-US" altLang="zh-TW" dirty="0"/>
          </a:p>
          <a:p>
            <a:r>
              <a:rPr kumimoji="1" lang="en-US" altLang="zh-TW" dirty="0" smtClean="0"/>
              <a:t>Shared memory</a:t>
            </a:r>
          </a:p>
          <a:p>
            <a:pPr lvl="1"/>
            <a:r>
              <a:rPr kumimoji="1" lang="en-US" altLang="zh-TW" dirty="0" smtClean="0"/>
              <a:t>Extremely fast</a:t>
            </a:r>
          </a:p>
          <a:p>
            <a:pPr lvl="1"/>
            <a:r>
              <a:rPr kumimoji="1" lang="en-US" altLang="zh-TW" dirty="0" smtClean="0"/>
              <a:t>Configurable cache</a:t>
            </a:r>
          </a:p>
          <a:p>
            <a:pPr lvl="1"/>
            <a:r>
              <a:rPr kumimoji="1" lang="en-US" altLang="zh-TW" dirty="0" smtClean="0"/>
              <a:t>Memory size is small (16 or 48 KB)</a:t>
            </a:r>
          </a:p>
          <a:p>
            <a:pPr lvl="1"/>
            <a:endParaRPr kumimoji="1" lang="zh-TW" altLang="en-US" dirty="0"/>
          </a:p>
        </p:txBody>
      </p:sp>
      <p:sp>
        <p:nvSpPr>
          <p:cNvPr id="4" name="日期版面配置區 3"/>
          <p:cNvSpPr>
            <a:spLocks noGrp="1"/>
          </p:cNvSpPr>
          <p:nvPr>
            <p:ph type="dt" sz="half" idx="10"/>
          </p:nvPr>
        </p:nvSpPr>
        <p:spPr/>
        <p:txBody>
          <a:bodyPr/>
          <a:lstStyle/>
          <a:p>
            <a:fld id="{DFF8F42A-44AE-8742-8A51-B12DDFBEAAC5}"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5</a:t>
            </a:fld>
            <a:endParaRPr kumimoji="1" lang="zh-TW" altLang="en-US"/>
          </a:p>
        </p:txBody>
      </p:sp>
    </p:spTree>
    <p:extLst>
      <p:ext uri="{BB962C8B-B14F-4D97-AF65-F5344CB8AC3E}">
        <p14:creationId xmlns:p14="http://schemas.microsoft.com/office/powerpoint/2010/main" val="1715952652"/>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Submit format</a:t>
            </a:r>
            <a:endParaRPr kumimoji="1" lang="zh-TW" altLang="en-US" dirty="0"/>
          </a:p>
        </p:txBody>
      </p:sp>
      <p:sp>
        <p:nvSpPr>
          <p:cNvPr id="3" name="內容版面配置區 2"/>
          <p:cNvSpPr>
            <a:spLocks noGrp="1"/>
          </p:cNvSpPr>
          <p:nvPr>
            <p:ph idx="1"/>
          </p:nvPr>
        </p:nvSpPr>
        <p:spPr/>
        <p:txBody>
          <a:bodyPr>
            <a:normAutofit fontScale="92500" lnSpcReduction="10000"/>
          </a:bodyPr>
          <a:lstStyle/>
          <a:p>
            <a:r>
              <a:rPr lang="en-US" altLang="zh-TW" dirty="0"/>
              <a:t>The </a:t>
            </a:r>
            <a:r>
              <a:rPr lang="en-US" altLang="zh-TW" dirty="0" err="1">
                <a:solidFill>
                  <a:srgbClr val="FF0000"/>
                </a:solidFill>
              </a:rPr>
              <a:t>README.txt</a:t>
            </a:r>
            <a:r>
              <a:rPr lang="en-US" altLang="zh-TW" dirty="0"/>
              <a:t> should tell us how to compile your program and execute it. We will follow the instruction of your </a:t>
            </a:r>
            <a:r>
              <a:rPr lang="en-US" altLang="zh-TW" dirty="0" err="1"/>
              <a:t>README.txt</a:t>
            </a:r>
            <a:r>
              <a:rPr lang="en-US" altLang="zh-TW" dirty="0"/>
              <a:t> to compile and run your program</a:t>
            </a:r>
            <a:r>
              <a:rPr lang="en-US" altLang="zh-TW" dirty="0" smtClean="0"/>
              <a:t>.</a:t>
            </a:r>
            <a:endParaRPr lang="en-US" altLang="zh-TW" dirty="0"/>
          </a:p>
          <a:p>
            <a:r>
              <a:rPr kumimoji="1" lang="en-US" altLang="zh-TW" dirty="0" smtClean="0"/>
              <a:t>We recommend that you should write a </a:t>
            </a:r>
            <a:r>
              <a:rPr kumimoji="1" lang="en-US" altLang="zh-TW" dirty="0">
                <a:solidFill>
                  <a:srgbClr val="FF0000"/>
                </a:solidFill>
              </a:rPr>
              <a:t>M</a:t>
            </a:r>
            <a:r>
              <a:rPr kumimoji="1" lang="en-US" altLang="zh-TW" dirty="0" smtClean="0">
                <a:solidFill>
                  <a:srgbClr val="FF0000"/>
                </a:solidFill>
              </a:rPr>
              <a:t>ake file</a:t>
            </a:r>
            <a:r>
              <a:rPr kumimoji="1" lang="en-US" altLang="zh-TW" dirty="0" smtClean="0"/>
              <a:t>.</a:t>
            </a:r>
          </a:p>
          <a:p>
            <a:r>
              <a:rPr lang="en-US" altLang="zh-TW" dirty="0" smtClean="0"/>
              <a:t>We </a:t>
            </a:r>
            <a:r>
              <a:rPr lang="en-US" altLang="zh-TW" dirty="0"/>
              <a:t>also design many test cases to verify your program, </a:t>
            </a:r>
            <a:r>
              <a:rPr lang="en-US" altLang="zh-TW" b="1" dirty="0"/>
              <a:t>if your program cannot pass our test cases, you will get zero points</a:t>
            </a:r>
            <a:r>
              <a:rPr lang="en-US" altLang="zh-TW" b="1" dirty="0" smtClean="0"/>
              <a:t>.</a:t>
            </a:r>
            <a:r>
              <a:rPr lang="en-US" altLang="zh-TW" b="1" dirty="0"/>
              <a:t> </a:t>
            </a:r>
            <a:r>
              <a:rPr lang="en-US" altLang="zh-TW" b="1" dirty="0" smtClean="0"/>
              <a:t>Don't </a:t>
            </a:r>
            <a:r>
              <a:rPr lang="en-US" altLang="zh-TW" b="1" dirty="0"/>
              <a:t>copy others work, or both of you will get </a:t>
            </a:r>
            <a:r>
              <a:rPr lang="en-US" altLang="zh-TW" b="1" dirty="0">
                <a:solidFill>
                  <a:srgbClr val="FF0000"/>
                </a:solidFill>
              </a:rPr>
              <a:t>0</a:t>
            </a:r>
            <a:r>
              <a:rPr lang="en-US" altLang="zh-TW" b="1" dirty="0"/>
              <a:t> </a:t>
            </a:r>
            <a:r>
              <a:rPr lang="en-US" altLang="zh-TW" b="1" dirty="0" smtClean="0">
                <a:solidFill>
                  <a:srgbClr val="FF0000"/>
                </a:solidFill>
              </a:rPr>
              <a:t>points</a:t>
            </a:r>
            <a:r>
              <a:rPr lang="en-US" altLang="zh-TW" b="1" dirty="0" smtClean="0"/>
              <a:t>.</a:t>
            </a: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50</a:t>
            </a:fld>
            <a:endParaRPr kumimoji="1" lang="zh-TW" altLang="en-US"/>
          </a:p>
        </p:txBody>
      </p:sp>
    </p:spTree>
    <p:extLst>
      <p:ext uri="{BB962C8B-B14F-4D97-AF65-F5344CB8AC3E}">
        <p14:creationId xmlns:p14="http://schemas.microsoft.com/office/powerpoint/2010/main" val="2448221462"/>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Attention</a:t>
            </a:r>
            <a:endParaRPr kumimoji="1" lang="zh-TW" altLang="en-US" dirty="0"/>
          </a:p>
        </p:txBody>
      </p:sp>
      <p:sp>
        <p:nvSpPr>
          <p:cNvPr id="3" name="內容版面配置區 2"/>
          <p:cNvSpPr>
            <a:spLocks noGrp="1"/>
          </p:cNvSpPr>
          <p:nvPr>
            <p:ph idx="1"/>
          </p:nvPr>
        </p:nvSpPr>
        <p:spPr/>
        <p:txBody>
          <a:bodyPr>
            <a:normAutofit fontScale="92500" lnSpcReduction="20000"/>
          </a:bodyPr>
          <a:lstStyle/>
          <a:p>
            <a:r>
              <a:rPr lang="en-US" altLang="zh-TW" b="1" dirty="0" smtClean="0"/>
              <a:t>We </a:t>
            </a:r>
            <a:r>
              <a:rPr lang="en-US" altLang="zh-TW" b="1" dirty="0"/>
              <a:t>will recompile and execute your program in our programming </a:t>
            </a:r>
            <a:r>
              <a:rPr lang="en-US" altLang="zh-TW" b="1" dirty="0" smtClean="0"/>
              <a:t>environment (91.162/91.82), </a:t>
            </a:r>
            <a:r>
              <a:rPr lang="en-US" altLang="zh-TW" b="1" dirty="0"/>
              <a:t>i</a:t>
            </a:r>
            <a:r>
              <a:rPr lang="en-US" altLang="zh-TW" b="1" dirty="0" smtClean="0"/>
              <a:t>f your program fail to execute, we don’t test it again in other platform. </a:t>
            </a:r>
          </a:p>
          <a:p>
            <a:r>
              <a:rPr lang="en-US" altLang="zh-TW" b="1" dirty="0" smtClean="0"/>
              <a:t>Usually</a:t>
            </a:r>
            <a:r>
              <a:rPr lang="en-US" altLang="zh-TW" b="1" dirty="0"/>
              <a:t>, you don’t have to install any extra library to finish this work, if you really need some extra </a:t>
            </a:r>
            <a:r>
              <a:rPr lang="en-US" altLang="zh-TW" b="1" dirty="0" smtClean="0"/>
              <a:t>package install, </a:t>
            </a:r>
            <a:r>
              <a:rPr lang="en-US" altLang="zh-TW" b="1" dirty="0"/>
              <a:t>please discuss it with TA. </a:t>
            </a:r>
          </a:p>
          <a:p>
            <a:r>
              <a:rPr lang="en-US" altLang="zh-TW" b="1" dirty="0" smtClean="0">
                <a:solidFill>
                  <a:srgbClr val="FF0000"/>
                </a:solidFill>
              </a:rPr>
              <a:t>We don’t accept any incorrect format in this homework. If you don’t follow our rules, you will get 0 points</a:t>
            </a:r>
            <a:r>
              <a:rPr lang="en-US" altLang="zh-TW" b="1" dirty="0" smtClean="0"/>
              <a:t>.</a:t>
            </a:r>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51</a:t>
            </a:fld>
            <a:endParaRPr kumimoji="1" lang="zh-TW" altLang="en-US"/>
          </a:p>
        </p:txBody>
      </p:sp>
    </p:spTree>
    <p:extLst>
      <p:ext uri="{BB962C8B-B14F-4D97-AF65-F5344CB8AC3E}">
        <p14:creationId xmlns:p14="http://schemas.microsoft.com/office/powerpoint/2010/main" val="2797456878"/>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Grading policy</a:t>
            </a:r>
            <a:endParaRPr kumimoji="1" lang="zh-TW" altLang="en-US" dirty="0"/>
          </a:p>
        </p:txBody>
      </p:sp>
      <p:sp>
        <p:nvSpPr>
          <p:cNvPr id="3" name="內容版面配置區 2"/>
          <p:cNvSpPr>
            <a:spLocks noGrp="1"/>
          </p:cNvSpPr>
          <p:nvPr>
            <p:ph idx="1"/>
          </p:nvPr>
        </p:nvSpPr>
        <p:spPr/>
        <p:txBody>
          <a:bodyPr/>
          <a:lstStyle/>
          <a:p>
            <a:r>
              <a:rPr kumimoji="1" lang="en-US" altLang="zh-TW" dirty="0" smtClean="0"/>
              <a:t>Program 3: 15</a:t>
            </a:r>
          </a:p>
          <a:p>
            <a:r>
              <a:rPr kumimoji="1" lang="en-US" altLang="zh-TW" dirty="0" smtClean="0"/>
              <a:t>Bonus: 1.5</a:t>
            </a:r>
            <a:endParaRPr kumimoji="1" lang="zh-TW" altLang="en-US" dirty="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52</a:t>
            </a:fld>
            <a:endParaRPr kumimoji="1" lang="zh-TW" altLang="en-US"/>
          </a:p>
        </p:txBody>
      </p:sp>
    </p:spTree>
    <p:extLst>
      <p:ext uri="{BB962C8B-B14F-4D97-AF65-F5344CB8AC3E}">
        <p14:creationId xmlns:p14="http://schemas.microsoft.com/office/powerpoint/2010/main" val="3872484826"/>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References</a:t>
            </a:r>
            <a:endParaRPr kumimoji="1" lang="zh-TW" altLang="en-US" dirty="0"/>
          </a:p>
        </p:txBody>
      </p:sp>
      <p:sp>
        <p:nvSpPr>
          <p:cNvPr id="3" name="內容版面配置區 2"/>
          <p:cNvSpPr>
            <a:spLocks noGrp="1"/>
          </p:cNvSpPr>
          <p:nvPr>
            <p:ph idx="1"/>
          </p:nvPr>
        </p:nvSpPr>
        <p:spPr/>
        <p:txBody>
          <a:bodyPr/>
          <a:lstStyle/>
          <a:p>
            <a:r>
              <a:rPr kumimoji="1" lang="en-US" altLang="zh-TW" dirty="0" smtClean="0"/>
              <a:t>OPERATING SYSTEM CONCEPTS 9th</a:t>
            </a:r>
            <a:endParaRPr kumimoji="1" lang="en-US" altLang="zh-TW" dirty="0" smtClean="0">
              <a:hlinkClick r:id="rId2"/>
            </a:endParaRPr>
          </a:p>
          <a:p>
            <a:r>
              <a:rPr kumimoji="1" lang="en-US" altLang="zh-TW" dirty="0" smtClean="0">
                <a:hlinkClick r:id="rId2"/>
              </a:rPr>
              <a:t>http://www.nvidia.com/object/cuda_home_new.html</a:t>
            </a:r>
            <a:endParaRPr kumimoji="1" lang="en-US" altLang="zh-TW" dirty="0" smtClean="0"/>
          </a:p>
          <a:p>
            <a:r>
              <a:rPr kumimoji="1" lang="en-US" altLang="zh-TW" dirty="0">
                <a:hlinkClick r:id="rId3"/>
              </a:rPr>
              <a:t>http://docs.nvidia.com/cuda/cuda-c-programming-guide/#</a:t>
            </a:r>
            <a:r>
              <a:rPr kumimoji="1" lang="en-US" altLang="zh-TW" dirty="0" smtClean="0">
                <a:hlinkClick r:id="rId3"/>
              </a:rPr>
              <a:t>axzz3D56tT2QM</a:t>
            </a:r>
            <a:endParaRPr kumimoji="1" lang="en-US" altLang="zh-TW" dirty="0" smtClean="0"/>
          </a:p>
          <a:p>
            <a:r>
              <a:rPr kumimoji="1" lang="en-US" altLang="zh-TW" dirty="0">
                <a:hlinkClick r:id="rId4"/>
              </a:rPr>
              <a:t>http://developer.download.nvidia.com/compute/cuda/4_1/rel/toolkit/docs/online/</a:t>
            </a:r>
            <a:r>
              <a:rPr kumimoji="1" lang="en-US" altLang="zh-TW" dirty="0" smtClean="0">
                <a:hlinkClick r:id="rId4"/>
              </a:rPr>
              <a:t>index.html</a:t>
            </a:r>
            <a:endParaRPr kumimoji="1" lang="en-US" altLang="zh-TW" dirty="0" smtClean="0"/>
          </a:p>
          <a:p>
            <a:endParaRPr kumimoji="1" lang="en-US" altLang="zh-TW" dirty="0" smtClean="0"/>
          </a:p>
        </p:txBody>
      </p:sp>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53</a:t>
            </a:fld>
            <a:endParaRPr kumimoji="1" lang="zh-TW" altLang="en-US"/>
          </a:p>
        </p:txBody>
      </p:sp>
    </p:spTree>
    <p:extLst>
      <p:ext uri="{BB962C8B-B14F-4D97-AF65-F5344CB8AC3E}">
        <p14:creationId xmlns:p14="http://schemas.microsoft.com/office/powerpoint/2010/main" val="1913015878"/>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54</a:t>
            </a:fld>
            <a:endParaRPr kumimoji="1" lang="zh-TW" altLang="en-US"/>
          </a:p>
        </p:txBody>
      </p:sp>
      <p:pic>
        <p:nvPicPr>
          <p:cNvPr id="6" name="圖片 5"/>
          <p:cNvPicPr>
            <a:picLocks noChangeAspect="1"/>
          </p:cNvPicPr>
          <p:nvPr/>
        </p:nvPicPr>
        <p:blipFill>
          <a:blip r:embed="rId2"/>
          <a:stretch>
            <a:fillRect/>
          </a:stretch>
        </p:blipFill>
        <p:spPr>
          <a:xfrm>
            <a:off x="114300" y="0"/>
            <a:ext cx="8907093" cy="6858000"/>
          </a:xfrm>
          <a:prstGeom prst="rect">
            <a:avLst/>
          </a:prstGeom>
        </p:spPr>
      </p:pic>
      <p:pic>
        <p:nvPicPr>
          <p:cNvPr id="7" name="圖片 6"/>
          <p:cNvPicPr>
            <a:picLocks noChangeAspect="1"/>
          </p:cNvPicPr>
          <p:nvPr/>
        </p:nvPicPr>
        <p:blipFill>
          <a:blip r:embed="rId3"/>
          <a:stretch>
            <a:fillRect/>
          </a:stretch>
        </p:blipFill>
        <p:spPr>
          <a:xfrm>
            <a:off x="457200" y="3319423"/>
            <a:ext cx="8458200" cy="3200400"/>
          </a:xfrm>
          <a:prstGeom prst="rect">
            <a:avLst/>
          </a:prstGeom>
        </p:spPr>
      </p:pic>
      <p:cxnSp>
        <p:nvCxnSpPr>
          <p:cNvPr id="9" name="直線接點 8"/>
          <p:cNvCxnSpPr/>
          <p:nvPr/>
        </p:nvCxnSpPr>
        <p:spPr>
          <a:xfrm>
            <a:off x="1433367" y="5759274"/>
            <a:ext cx="5119833" cy="0"/>
          </a:xfrm>
          <a:prstGeom prst="line">
            <a:avLst/>
          </a:prstGeom>
          <a:ln w="571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直線箭頭接點 11"/>
          <p:cNvCxnSpPr/>
          <p:nvPr/>
        </p:nvCxnSpPr>
        <p:spPr>
          <a:xfrm flipV="1">
            <a:off x="3520550" y="2753889"/>
            <a:ext cx="125734" cy="2892211"/>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13" name="橢圓 12"/>
          <p:cNvSpPr/>
          <p:nvPr/>
        </p:nvSpPr>
        <p:spPr>
          <a:xfrm>
            <a:off x="865788" y="2298502"/>
            <a:ext cx="5687412" cy="509817"/>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1252973621"/>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版面配置區 3"/>
          <p:cNvSpPr>
            <a:spLocks noGrp="1"/>
          </p:cNvSpPr>
          <p:nvPr>
            <p:ph type="dt" sz="half" idx="10"/>
          </p:nvPr>
        </p:nvSpPr>
        <p:spPr/>
        <p:txBody>
          <a:bodyPr/>
          <a:lstStyle/>
          <a:p>
            <a:fld id="{35F60FD1-AC55-7A4C-AB83-A9F9F5EC89ED}"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55</a:t>
            </a:fld>
            <a:endParaRPr kumimoji="1" lang="zh-TW" altLang="en-US"/>
          </a:p>
        </p:txBody>
      </p:sp>
      <p:pic>
        <p:nvPicPr>
          <p:cNvPr id="6" name="圖片 5"/>
          <p:cNvPicPr>
            <a:picLocks noChangeAspect="1"/>
          </p:cNvPicPr>
          <p:nvPr/>
        </p:nvPicPr>
        <p:blipFill>
          <a:blip r:embed="rId2"/>
          <a:stretch>
            <a:fillRect/>
          </a:stretch>
        </p:blipFill>
        <p:spPr>
          <a:xfrm>
            <a:off x="114300" y="0"/>
            <a:ext cx="8907093" cy="6858000"/>
          </a:xfrm>
          <a:prstGeom prst="rect">
            <a:avLst/>
          </a:prstGeom>
        </p:spPr>
      </p:pic>
      <p:sp>
        <p:nvSpPr>
          <p:cNvPr id="13" name="橢圓 12"/>
          <p:cNvSpPr/>
          <p:nvPr/>
        </p:nvSpPr>
        <p:spPr>
          <a:xfrm>
            <a:off x="865788" y="2298502"/>
            <a:ext cx="5687412" cy="509817"/>
          </a:xfrm>
          <a:prstGeom prst="ellipse">
            <a:avLst/>
          </a:prstGeom>
          <a:noFill/>
          <a:ln w="571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zh-TW" altLang="en-US"/>
          </a:p>
        </p:txBody>
      </p:sp>
    </p:spTree>
    <p:extLst>
      <p:ext uri="{BB962C8B-B14F-4D97-AF65-F5344CB8AC3E}">
        <p14:creationId xmlns:p14="http://schemas.microsoft.com/office/powerpoint/2010/main" val="360526829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GPU virtual memory</a:t>
            </a:r>
            <a:endParaRPr kumimoji="1" lang="zh-TW" altLang="en-US" dirty="0"/>
          </a:p>
        </p:txBody>
      </p:sp>
      <p:sp>
        <p:nvSpPr>
          <p:cNvPr id="3" name="內容版面配置區 2"/>
          <p:cNvSpPr>
            <a:spLocks noGrp="1"/>
          </p:cNvSpPr>
          <p:nvPr>
            <p:ph idx="1"/>
          </p:nvPr>
        </p:nvSpPr>
        <p:spPr/>
        <p:txBody>
          <a:bodyPr/>
          <a:lstStyle/>
          <a:p>
            <a:r>
              <a:rPr kumimoji="1" lang="en-US" altLang="zh-TW" dirty="0" smtClean="0"/>
              <a:t>Because the shared memory in </a:t>
            </a:r>
            <a:r>
              <a:rPr kumimoji="1" lang="en-US" altLang="zh-TW" i="1" dirty="0" smtClean="0"/>
              <a:t>GPU</a:t>
            </a:r>
            <a:r>
              <a:rPr kumimoji="1" lang="en-US" altLang="zh-TW" dirty="0" smtClean="0"/>
              <a:t> with small size and low latency access, we take the shared memory as the traditional CPU physical memory and take the global memory as the disk storage.</a:t>
            </a:r>
          </a:p>
          <a:p>
            <a:r>
              <a:rPr kumimoji="1" lang="en-US" altLang="zh-TW" dirty="0" smtClean="0"/>
              <a:t>In CUDA, the function executed on </a:t>
            </a:r>
            <a:r>
              <a:rPr kumimoji="1" lang="en-US" altLang="zh-TW" i="1" dirty="0" smtClean="0"/>
              <a:t>GPU</a:t>
            </a:r>
            <a:r>
              <a:rPr kumimoji="1" lang="en-US" altLang="zh-TW" dirty="0" smtClean="0"/>
              <a:t> that defined by programmer, called kernel function. </a:t>
            </a:r>
            <a:endParaRPr kumimoji="1" lang="zh-TW" altLang="en-US" dirty="0" smtClean="0"/>
          </a:p>
          <a:p>
            <a:endParaRPr kumimoji="1" lang="zh-TW" altLang="en-US" dirty="0"/>
          </a:p>
        </p:txBody>
      </p:sp>
      <p:sp>
        <p:nvSpPr>
          <p:cNvPr id="4" name="日期版面配置區 3"/>
          <p:cNvSpPr>
            <a:spLocks noGrp="1"/>
          </p:cNvSpPr>
          <p:nvPr>
            <p:ph type="dt" sz="half" idx="10"/>
          </p:nvPr>
        </p:nvSpPr>
        <p:spPr/>
        <p:txBody>
          <a:bodyPr/>
          <a:lstStyle/>
          <a:p>
            <a:fld id="{5973CEF6-A6BB-FC46-BB88-71B6848CD109}"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6</a:t>
            </a:fld>
            <a:endParaRPr kumimoji="1" lang="zh-TW" altLang="en-US"/>
          </a:p>
        </p:txBody>
      </p:sp>
    </p:spTree>
    <p:extLst>
      <p:ext uri="{BB962C8B-B14F-4D97-AF65-F5344CB8AC3E}">
        <p14:creationId xmlns:p14="http://schemas.microsoft.com/office/powerpoint/2010/main" val="289449050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GPU virtual memory</a:t>
            </a:r>
            <a:endParaRPr kumimoji="1" lang="zh-TW" altLang="en-US" dirty="0"/>
          </a:p>
        </p:txBody>
      </p:sp>
      <p:sp>
        <p:nvSpPr>
          <p:cNvPr id="3" name="內容版面配置區 2"/>
          <p:cNvSpPr>
            <a:spLocks noGrp="1"/>
          </p:cNvSpPr>
          <p:nvPr>
            <p:ph idx="1"/>
          </p:nvPr>
        </p:nvSpPr>
        <p:spPr/>
        <p:txBody>
          <a:bodyPr/>
          <a:lstStyle/>
          <a:p>
            <a:r>
              <a:rPr kumimoji="1" lang="en-US" altLang="zh-TW" dirty="0" smtClean="0"/>
              <a:t>Our </a:t>
            </a:r>
            <a:r>
              <a:rPr kumimoji="1" lang="en-US" altLang="zh-TW" i="1" dirty="0" smtClean="0"/>
              <a:t>GPU</a:t>
            </a:r>
            <a:r>
              <a:rPr kumimoji="1" lang="en-US" altLang="zh-TW" dirty="0" smtClean="0"/>
              <a:t> virtual memory have to achieve this goal: </a:t>
            </a:r>
          </a:p>
          <a:p>
            <a:pPr lvl="1"/>
            <a:r>
              <a:rPr kumimoji="1" lang="en-US" altLang="zh-TW" dirty="0" smtClean="0"/>
              <a:t>A kernel function would no longer be constrained by the amount of shared memory that is available. Users would be able to write kernel functions for an extremely large virtual address space, simplifying the programming task.</a:t>
            </a:r>
            <a:endParaRPr kumimoji="1" lang="zh-TW" altLang="en-US" dirty="0"/>
          </a:p>
        </p:txBody>
      </p:sp>
      <p:sp>
        <p:nvSpPr>
          <p:cNvPr id="4" name="日期版面配置區 3"/>
          <p:cNvSpPr>
            <a:spLocks noGrp="1"/>
          </p:cNvSpPr>
          <p:nvPr>
            <p:ph type="dt" sz="half" idx="10"/>
          </p:nvPr>
        </p:nvSpPr>
        <p:spPr/>
        <p:txBody>
          <a:bodyPr/>
          <a:lstStyle/>
          <a:p>
            <a:fld id="{FE589016-55FB-0F41-89D8-76F280228BE0}" type="datetime1">
              <a:rPr kumimoji="1" lang="en-US" altLang="zh-TW" smtClean="0"/>
              <a:t>11/20/14</a:t>
            </a:fld>
            <a:endParaRPr kumimoji="1" lang="zh-TW" altLang="en-US"/>
          </a:p>
        </p:txBody>
      </p:sp>
      <p:sp>
        <p:nvSpPr>
          <p:cNvPr id="5" name="投影片編號版面配置區 4"/>
          <p:cNvSpPr>
            <a:spLocks noGrp="1"/>
          </p:cNvSpPr>
          <p:nvPr>
            <p:ph type="sldNum" sz="quarter" idx="12"/>
          </p:nvPr>
        </p:nvSpPr>
        <p:spPr/>
        <p:txBody>
          <a:bodyPr/>
          <a:lstStyle/>
          <a:p>
            <a:fld id="{DB37CF59-47A9-1341-88C4-10C797DD7257}" type="slidenum">
              <a:rPr kumimoji="1" lang="zh-TW" altLang="en-US" smtClean="0"/>
              <a:t>7</a:t>
            </a:fld>
            <a:endParaRPr kumimoji="1" lang="zh-TW" altLang="en-US"/>
          </a:p>
        </p:txBody>
      </p:sp>
    </p:spTree>
    <p:extLst>
      <p:ext uri="{BB962C8B-B14F-4D97-AF65-F5344CB8AC3E}">
        <p14:creationId xmlns:p14="http://schemas.microsoft.com/office/powerpoint/2010/main" val="245500771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kumimoji="1" lang="en-US" altLang="zh-TW" dirty="0" smtClean="0"/>
              <a:t>Implementing GPU virtual-memory</a:t>
            </a:r>
            <a:endParaRPr kumimoji="1" lang="zh-TW" altLang="en-US" dirty="0"/>
          </a:p>
        </p:txBody>
      </p:sp>
      <p:sp>
        <p:nvSpPr>
          <p:cNvPr id="3" name="內容版面配置區 2"/>
          <p:cNvSpPr>
            <a:spLocks noGrp="1"/>
          </p:cNvSpPr>
          <p:nvPr>
            <p:ph idx="1"/>
          </p:nvPr>
        </p:nvSpPr>
        <p:spPr/>
        <p:txBody>
          <a:bodyPr/>
          <a:lstStyle/>
          <a:p>
            <a:r>
              <a:rPr kumimoji="1" lang="en-US" altLang="zh-TW" dirty="0" smtClean="0"/>
              <a:t>Implement a paging system with swapping where the thread access data in shared memory and retrieves data from global memory (secondary memory).</a:t>
            </a:r>
          </a:p>
          <a:p>
            <a:r>
              <a:rPr kumimoji="1" lang="en-US" altLang="zh-TW" dirty="0" smtClean="0"/>
              <a:t>We only implement the data swap when page fault occur. (not an instruction level).</a:t>
            </a:r>
          </a:p>
          <a:p>
            <a:endParaRPr kumimoji="1" lang="zh-TW" altLang="en-US" dirty="0"/>
          </a:p>
        </p:txBody>
      </p:sp>
      <p:sp>
        <p:nvSpPr>
          <p:cNvPr id="5" name="日期版面配置區 4"/>
          <p:cNvSpPr>
            <a:spLocks noGrp="1"/>
          </p:cNvSpPr>
          <p:nvPr>
            <p:ph type="dt" sz="half" idx="10"/>
          </p:nvPr>
        </p:nvSpPr>
        <p:spPr/>
        <p:txBody>
          <a:bodyPr/>
          <a:lstStyle/>
          <a:p>
            <a:fld id="{4954562C-3B0C-4B47-A357-B1A4F41C5243}" type="datetime1">
              <a:rPr kumimoji="1" lang="en-US" altLang="zh-TW" smtClean="0"/>
              <a:t>11/20/14</a:t>
            </a:fld>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8</a:t>
            </a:fld>
            <a:endParaRPr kumimoji="1" lang="zh-TW" altLang="en-US"/>
          </a:p>
        </p:txBody>
      </p:sp>
    </p:spTree>
    <p:extLst>
      <p:ext uri="{BB962C8B-B14F-4D97-AF65-F5344CB8AC3E}">
        <p14:creationId xmlns:p14="http://schemas.microsoft.com/office/powerpoint/2010/main" val="557002482"/>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stretch>
            <a:fillRect/>
          </a:stretch>
        </p:blipFill>
        <p:spPr>
          <a:xfrm>
            <a:off x="0" y="0"/>
            <a:ext cx="9144000" cy="6858000"/>
          </a:xfrm>
          <a:prstGeom prst="rect">
            <a:avLst/>
          </a:prstGeom>
        </p:spPr>
      </p:pic>
      <p:sp>
        <p:nvSpPr>
          <p:cNvPr id="5" name="日期版面配置區 4"/>
          <p:cNvSpPr>
            <a:spLocks noGrp="1"/>
          </p:cNvSpPr>
          <p:nvPr>
            <p:ph type="dt" sz="half" idx="10"/>
          </p:nvPr>
        </p:nvSpPr>
        <p:spPr/>
        <p:txBody>
          <a:bodyPr/>
          <a:lstStyle/>
          <a:p>
            <a:fld id="{B5E79532-DDC9-C74A-AF40-2380AA7350CD}" type="datetime1">
              <a:rPr kumimoji="1" lang="en-US" altLang="zh-TW" smtClean="0"/>
              <a:t>11/20/14</a:t>
            </a:fld>
            <a:endParaRPr kumimoji="1" lang="zh-TW" altLang="en-US"/>
          </a:p>
        </p:txBody>
      </p:sp>
      <p:sp>
        <p:nvSpPr>
          <p:cNvPr id="6" name="投影片編號版面配置區 5"/>
          <p:cNvSpPr>
            <a:spLocks noGrp="1"/>
          </p:cNvSpPr>
          <p:nvPr>
            <p:ph type="sldNum" sz="quarter" idx="12"/>
          </p:nvPr>
        </p:nvSpPr>
        <p:spPr/>
        <p:txBody>
          <a:bodyPr/>
          <a:lstStyle/>
          <a:p>
            <a:fld id="{DB37CF59-47A9-1341-88C4-10C797DD7257}" type="slidenum">
              <a:rPr kumimoji="1" lang="zh-TW" altLang="en-US" smtClean="0"/>
              <a:t>9</a:t>
            </a:fld>
            <a:endParaRPr kumimoji="1" lang="zh-TW" altLang="en-US"/>
          </a:p>
        </p:txBody>
      </p:sp>
    </p:spTree>
    <p:extLst>
      <p:ext uri="{BB962C8B-B14F-4D97-AF65-F5344CB8AC3E}">
        <p14:creationId xmlns:p14="http://schemas.microsoft.com/office/powerpoint/2010/main" val="317890760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6759</TotalTime>
  <Words>2122</Words>
  <Application>Microsoft Macintosh PowerPoint</Application>
  <PresentationFormat>如螢幕大小 (4:3)</PresentationFormat>
  <Paragraphs>305</Paragraphs>
  <Slides>55</Slides>
  <Notes>0</Notes>
  <HiddenSlides>0</HiddenSlides>
  <MMClips>0</MMClips>
  <ScaleCrop>false</ScaleCrop>
  <HeadingPairs>
    <vt:vector size="4" baseType="variant">
      <vt:variant>
        <vt:lpstr>佈景主題</vt:lpstr>
      </vt:variant>
      <vt:variant>
        <vt:i4>1</vt:i4>
      </vt:variant>
      <vt:variant>
        <vt:lpstr>投影片標題</vt:lpstr>
      </vt:variant>
      <vt:variant>
        <vt:i4>55</vt:i4>
      </vt:variant>
    </vt:vector>
  </HeadingPairs>
  <TitlesOfParts>
    <vt:vector size="56" baseType="lpstr">
      <vt:lpstr>Office 佈景主題</vt:lpstr>
      <vt:lpstr>Operation System Program 3</vt:lpstr>
      <vt:lpstr>Project Introduction</vt:lpstr>
      <vt:lpstr>Project Objective</vt:lpstr>
      <vt:lpstr>About GPU</vt:lpstr>
      <vt:lpstr>About GPU</vt:lpstr>
      <vt:lpstr>GPU virtual memory</vt:lpstr>
      <vt:lpstr>GPU virtual memory</vt:lpstr>
      <vt:lpstr>Implementing GPU virtual-memory</vt:lpstr>
      <vt:lpstr>PowerPoint 簡報</vt:lpstr>
      <vt:lpstr>Implementing GPU virtual-memory</vt:lpstr>
      <vt:lpstr>Implementing GPU virtual-memory</vt:lpstr>
      <vt:lpstr>Page Table Organization</vt:lpstr>
      <vt:lpstr>Page Table Organization</vt:lpstr>
      <vt:lpstr>Specification</vt:lpstr>
      <vt:lpstr>Specification</vt:lpstr>
      <vt:lpstr>Specification</vt:lpstr>
      <vt:lpstr>Specification</vt:lpstr>
      <vt:lpstr>PowerPoint 簡報</vt:lpstr>
      <vt:lpstr>Specification</vt:lpstr>
      <vt:lpstr>CUDA Virtual-Memory sample</vt:lpstr>
      <vt:lpstr>PowerPoint 簡報</vt:lpstr>
      <vt:lpstr>PowerPoint 簡報</vt:lpstr>
      <vt:lpstr>PowerPoint 簡報</vt:lpstr>
      <vt:lpstr>PowerPoint 簡報</vt:lpstr>
      <vt:lpstr>Function Details</vt:lpstr>
      <vt:lpstr>Function Details</vt:lpstr>
      <vt:lpstr>PowerPoint 簡報</vt:lpstr>
      <vt:lpstr>Function Details</vt:lpstr>
      <vt:lpstr>Function Details</vt:lpstr>
      <vt:lpstr>Function Details</vt:lpstr>
      <vt:lpstr>PowerPoint 簡報</vt:lpstr>
      <vt:lpstr>PowerPoint 簡報</vt:lpstr>
      <vt:lpstr>PowerPoint 簡報</vt:lpstr>
      <vt:lpstr>PowerPoint 簡報</vt:lpstr>
      <vt:lpstr>PowerPoint 簡報</vt:lpstr>
      <vt:lpstr>Compile CUDA code</vt:lpstr>
      <vt:lpstr>Bonus</vt:lpstr>
      <vt:lpstr>Bonus</vt:lpstr>
      <vt:lpstr>Bonus</vt:lpstr>
      <vt:lpstr>Bonus</vt:lpstr>
      <vt:lpstr>Bonus</vt:lpstr>
      <vt:lpstr>PowerPoint 簡報</vt:lpstr>
      <vt:lpstr>PowerPoint 簡報</vt:lpstr>
      <vt:lpstr>SERVER LOGIN</vt:lpstr>
      <vt:lpstr>SERVER LOGIN</vt:lpstr>
      <vt:lpstr>SERVER LOGIN</vt:lpstr>
      <vt:lpstr>SERVER LOGIN</vt:lpstr>
      <vt:lpstr>SERVER LOGIN</vt:lpstr>
      <vt:lpstr>Submit format</vt:lpstr>
      <vt:lpstr>Submit format</vt:lpstr>
      <vt:lpstr>Attention</vt:lpstr>
      <vt:lpstr>Grading policy</vt:lpstr>
      <vt:lpstr>References</vt:lpstr>
      <vt:lpstr>PowerPoint 簡報</vt:lpstr>
      <vt:lpstr>PowerPoint 簡報</vt:lpstr>
    </vt:vector>
  </TitlesOfParts>
  <Company>Department of Computer Science 
National Tsing Hua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#3  Virtual-Memory Management</dc:title>
  <dc:creator>Yu-Shiang Lin</dc:creator>
  <cp:lastModifiedBy>Yu-Shiang Lin</cp:lastModifiedBy>
  <cp:revision>132</cp:revision>
  <dcterms:created xsi:type="dcterms:W3CDTF">2014-09-12T02:43:24Z</dcterms:created>
  <dcterms:modified xsi:type="dcterms:W3CDTF">2014-11-20T23:44:55Z</dcterms:modified>
</cp:coreProperties>
</file>

<file path=docProps/thumbnail.jpeg>
</file>